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76" r:id="rId4"/>
    <p:sldId id="274" r:id="rId5"/>
    <p:sldId id="258" r:id="rId6"/>
    <p:sldId id="259" r:id="rId7"/>
    <p:sldId id="273" r:id="rId8"/>
    <p:sldId id="265" r:id="rId9"/>
    <p:sldId id="275" r:id="rId10"/>
    <p:sldId id="263" r:id="rId11"/>
    <p:sldId id="267" r:id="rId12"/>
    <p:sldId id="264" r:id="rId13"/>
    <p:sldId id="272" r:id="rId14"/>
    <p:sldId id="261" r:id="rId15"/>
    <p:sldId id="262" r:id="rId16"/>
    <p:sldId id="270" r:id="rId17"/>
    <p:sldId id="266" r:id="rId1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E1EA"/>
    <a:srgbClr val="C89927"/>
    <a:srgbClr val="F8F8F8"/>
    <a:srgbClr val="9B9B9B"/>
    <a:srgbClr val="506B92"/>
    <a:srgbClr val="236791"/>
    <a:srgbClr val="336699"/>
    <a:srgbClr val="4653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03" autoAdjust="0"/>
    <p:restoredTop sz="64499" autoAdjust="0"/>
  </p:normalViewPr>
  <p:slideViewPr>
    <p:cSldViewPr snapToGrid="0">
      <p:cViewPr varScale="1">
        <p:scale>
          <a:sx n="80" d="100"/>
          <a:sy n="80" d="100"/>
        </p:scale>
        <p:origin x="8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70C34-DD90-4AEB-B58B-C80AEBF730B9}" type="datetimeFigureOut">
              <a:rPr lang="zh-TW" altLang="en-US" smtClean="0"/>
              <a:t>2017/6/10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473CE-0969-4FFE-9824-0F47754B2701}" type="slidenum">
              <a:rPr lang="zh-TW" altLang="en-US" smtClean="0"/>
              <a:t>‹#›</a:t>
            </a:fld>
            <a:endParaRPr lang="zh-TW" altLang="en-US"/>
          </a:p>
        </p:txBody>
      </p:sp>
    </p:spTree>
    <p:extLst>
      <p:ext uri="{BB962C8B-B14F-4D97-AF65-F5344CB8AC3E}">
        <p14:creationId xmlns:p14="http://schemas.microsoft.com/office/powerpoint/2010/main" val="199245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wikipedia.org/wiki/%E7%A9%BA%E6%B0%94%E6%B1%A1%E6%9F%93" TargetMode="External"/><Relationship Id="rId4" Type="http://schemas.openxmlformats.org/officeDocument/2006/relationships/hyperlink" Target="https://zh.wikipedia.org/wiki/%E5%91%BC%E5%90%B8%E7%B3%BB%E7%BB%9F%E7%96%BE%E7%97%85" TargetMode="External"/><Relationship Id="rId5" Type="http://schemas.openxmlformats.org/officeDocument/2006/relationships/hyperlink" Target="https://zh.wikipedia.org/wiki/%E5%BF%83%E8%A1%80%E7%AE%A1%E7%96%BE%E7%97%85" TargetMode="External"/><Relationship Id="rId6" Type="http://schemas.openxmlformats.org/officeDocument/2006/relationships/hyperlink" Target="https://zh.wikipedia.org/wiki/%E5%92%BD%E5%96%89" TargetMode="External"/><Relationship Id="rId7" Type="http://schemas.openxmlformats.org/officeDocument/2006/relationships/hyperlink" Target="https://zh.wikipedia.org/wiki/%E9%BC%BB%E5%A1%9E"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wikipedia.org/wiki/%E7%A9%BA%E6%B0%94%E6%B1%A1%E6%9F%93" TargetMode="External"/><Relationship Id="rId4" Type="http://schemas.openxmlformats.org/officeDocument/2006/relationships/hyperlink" Target="https://zh.wikipedia.org/wiki/%E5%91%BC%E5%90%B8%E7%B3%BB%E7%BB%9F%E7%96%BE%E7%97%85" TargetMode="External"/><Relationship Id="rId5" Type="http://schemas.openxmlformats.org/officeDocument/2006/relationships/hyperlink" Target="https://zh.wikipedia.org/wiki/%E5%BF%83%E8%A1%80%E7%AE%A1%E7%96%BE%E7%97%85" TargetMode="External"/><Relationship Id="rId6" Type="http://schemas.openxmlformats.org/officeDocument/2006/relationships/hyperlink" Target="https://zh.wikipedia.org/wiki/%E5%92%BD%E5%96%89" TargetMode="External"/><Relationship Id="rId7" Type="http://schemas.openxmlformats.org/officeDocument/2006/relationships/hyperlink" Target="https://zh.wikipedia.org/wiki/%E9%BC%BB%E5%A1%9E"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1</a:t>
            </a:fld>
            <a:endParaRPr lang="zh-TW" altLang="en-US"/>
          </a:p>
        </p:txBody>
      </p:sp>
    </p:spTree>
    <p:extLst>
      <p:ext uri="{BB962C8B-B14F-4D97-AF65-F5344CB8AC3E}">
        <p14:creationId xmlns:p14="http://schemas.microsoft.com/office/powerpoint/2010/main" val="177931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https://play.oneforall.tw/airpollution.php</a:t>
            </a:r>
          </a:p>
          <a:p>
            <a:r>
              <a:rPr lang="en-US" altLang="zh-TW" dirty="0" smtClean="0"/>
              <a:t>https://www.google.com/maps/d/u/0/viewer?mid=1qL_0nir6xBfjCYjnRItri85VQ14&amp;ll=23.560053708364848%2C120.44757704296876&amp;z=14</a:t>
            </a:r>
          </a:p>
          <a:p>
            <a:endParaRPr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12</a:t>
            </a:fld>
            <a:endParaRPr lang="zh-TW" altLang="en-US"/>
          </a:p>
        </p:txBody>
      </p:sp>
    </p:spTree>
    <p:extLst>
      <p:ext uri="{BB962C8B-B14F-4D97-AF65-F5344CB8AC3E}">
        <p14:creationId xmlns:p14="http://schemas.microsoft.com/office/powerpoint/2010/main" val="3702871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https://play.oneforall.tw/airpollution.php</a:t>
            </a:r>
          </a:p>
          <a:p>
            <a:r>
              <a:rPr lang="en-US" altLang="zh-TW" dirty="0" smtClean="0"/>
              <a:t>https://www.google.com/maps/d/u/0/viewer?mid=1qL_0nir6xBfjCYjnRItri85VQ14&amp;ll=23.560053708364848%2C120.44757704296876&amp;z=14</a:t>
            </a:r>
          </a:p>
          <a:p>
            <a:endParaRPr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13</a:t>
            </a:fld>
            <a:endParaRPr lang="zh-TW" altLang="en-US"/>
          </a:p>
        </p:txBody>
      </p:sp>
    </p:spTree>
    <p:extLst>
      <p:ext uri="{BB962C8B-B14F-4D97-AF65-F5344CB8AC3E}">
        <p14:creationId xmlns:p14="http://schemas.microsoft.com/office/powerpoint/2010/main" val="422694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畜牧業廢水 排泄物 胺類硫類 </a:t>
            </a:r>
            <a:r>
              <a:rPr lang="en-US" altLang="zh-TW" dirty="0" smtClean="0"/>
              <a:t>-&gt;</a:t>
            </a:r>
            <a:r>
              <a:rPr lang="zh-TW" altLang="en-US" dirty="0" smtClean="0"/>
              <a:t> 臭味</a:t>
            </a:r>
            <a:endParaRPr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16</a:t>
            </a:fld>
            <a:endParaRPr lang="zh-TW" altLang="en-US"/>
          </a:p>
        </p:txBody>
      </p:sp>
    </p:spTree>
    <p:extLst>
      <p:ext uri="{BB962C8B-B14F-4D97-AF65-F5344CB8AC3E}">
        <p14:creationId xmlns:p14="http://schemas.microsoft.com/office/powerpoint/2010/main" val="27413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污染遠離嘉  公民齊參與</a:t>
            </a:r>
            <a:endParaRPr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17</a:t>
            </a:fld>
            <a:endParaRPr lang="zh-TW" altLang="en-US"/>
          </a:p>
        </p:txBody>
      </p:sp>
    </p:spTree>
    <p:extLst>
      <p:ext uri="{BB962C8B-B14F-4D97-AF65-F5344CB8AC3E}">
        <p14:creationId xmlns:p14="http://schemas.microsoft.com/office/powerpoint/2010/main" val="27759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國家產業結構和經濟政策是關鍵。從石化廠、發電廠到煉鋼廠，密集分布在中南部。</a:t>
            </a:r>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3</a:t>
            </a:fld>
            <a:endParaRPr lang="zh-TW" altLang="en-US"/>
          </a:p>
        </p:txBody>
      </p:sp>
    </p:spTree>
    <p:extLst>
      <p:ext uri="{BB962C8B-B14F-4D97-AF65-F5344CB8AC3E}">
        <p14:creationId xmlns:p14="http://schemas.microsoft.com/office/powerpoint/2010/main" val="1408336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畜牧業廢水 排泄物 胺類硫類 </a:t>
            </a:r>
            <a:r>
              <a:rPr lang="en-US" altLang="zh-TW" dirty="0" smtClean="0"/>
              <a:t>-&gt;</a:t>
            </a:r>
            <a:r>
              <a:rPr lang="zh-TW" altLang="en-US" dirty="0" smtClean="0"/>
              <a:t> </a:t>
            </a:r>
            <a:r>
              <a:rPr lang="zh-TW" altLang="en-US" dirty="0" smtClean="0"/>
              <a:t>臭味</a:t>
            </a:r>
            <a:endParaRPr lang="en-US" altLang="zh-TW" dirty="0" smtClean="0"/>
          </a:p>
          <a:p>
            <a:endParaRPr lang="en-US" altLang="zh-TW" dirty="0" smtClean="0"/>
          </a:p>
          <a:p>
            <a:r>
              <a:rPr lang="en-US" altLang="zh-TW" sz="1200" kern="1200" dirty="0" smtClean="0">
                <a:solidFill>
                  <a:schemeClr val="tx1"/>
                </a:solidFill>
                <a:latin typeface="+mn-lt"/>
                <a:ea typeface="+mn-ea"/>
                <a:cs typeface="+mn-cs"/>
              </a:rPr>
              <a:t>PM</a:t>
            </a:r>
            <a:r>
              <a:rPr lang="en-US" altLang="zh-TW" sz="1200" kern="1200" baseline="-25000" dirty="0" smtClean="0">
                <a:solidFill>
                  <a:schemeClr val="tx1"/>
                </a:solidFill>
                <a:latin typeface="+mn-lt"/>
                <a:ea typeface="+mn-ea"/>
                <a:cs typeface="+mn-cs"/>
              </a:rPr>
              <a:t>2.5</a:t>
            </a:r>
            <a:r>
              <a:rPr lang="zh-TW" altLang="en-US" sz="1200" kern="1200" baseline="0" dirty="0" smtClean="0">
                <a:solidFill>
                  <a:schemeClr val="tx1"/>
                </a:solidFill>
                <a:latin typeface="+mn-lt"/>
                <a:ea typeface="+mn-ea"/>
                <a:cs typeface="+mn-cs"/>
              </a:rPr>
              <a:t>來源可分為原生性及衍生性，皆可能由自然界或人為產生。原生性細懸浮微粒係指被排放到大氣時即為</a:t>
            </a:r>
            <a:r>
              <a:rPr lang="en-US" altLang="zh-TW" sz="1200" kern="1200" baseline="0" dirty="0" smtClean="0">
                <a:solidFill>
                  <a:schemeClr val="tx1"/>
                </a:solidFill>
                <a:latin typeface="+mn-lt"/>
                <a:ea typeface="+mn-ea"/>
                <a:cs typeface="+mn-cs"/>
              </a:rPr>
              <a:t>PM</a:t>
            </a:r>
            <a:r>
              <a:rPr lang="en-US" altLang="zh-TW" sz="1200" kern="1200" baseline="-25000" dirty="0" smtClean="0">
                <a:solidFill>
                  <a:schemeClr val="tx1"/>
                </a:solidFill>
                <a:latin typeface="+mn-lt"/>
                <a:ea typeface="+mn-ea"/>
                <a:cs typeface="+mn-cs"/>
              </a:rPr>
              <a:t>2.5</a:t>
            </a:r>
            <a:r>
              <a:rPr lang="zh-TW" altLang="en-US" sz="1200" kern="1200" baseline="0" dirty="0" smtClean="0">
                <a:solidFill>
                  <a:schemeClr val="tx1"/>
                </a:solidFill>
                <a:latin typeface="+mn-lt"/>
                <a:ea typeface="+mn-ea"/>
                <a:cs typeface="+mn-cs"/>
              </a:rPr>
              <a:t>的粒狀物，該成分主要乃由物理破碎或一次污染排放所產生，原生性氣膠主要的化學組成份與來源分別為海鹽飛沫、裸露地表經由風力作用所揚起的灰塵微粒，鍋爐及機動車輛之燃燒排放，而衍生性細懸浮微粒則係指被釋出之非</a:t>
            </a:r>
            <a:r>
              <a:rPr lang="en-US" altLang="zh-TW" sz="1200" kern="1200" baseline="0" dirty="0" smtClean="0">
                <a:solidFill>
                  <a:schemeClr val="tx1"/>
                </a:solidFill>
                <a:latin typeface="+mn-lt"/>
                <a:ea typeface="+mn-ea"/>
                <a:cs typeface="+mn-cs"/>
              </a:rPr>
              <a:t>PM</a:t>
            </a:r>
            <a:r>
              <a:rPr lang="en-US" altLang="zh-TW" sz="1200" kern="1200" baseline="-25000" dirty="0" smtClean="0">
                <a:solidFill>
                  <a:schemeClr val="tx1"/>
                </a:solidFill>
                <a:latin typeface="+mn-lt"/>
                <a:ea typeface="+mn-ea"/>
                <a:cs typeface="+mn-cs"/>
              </a:rPr>
              <a:t>2.5</a:t>
            </a:r>
            <a:r>
              <a:rPr lang="zh-TW" altLang="en-US" sz="1200" kern="1200" baseline="0" dirty="0" smtClean="0">
                <a:solidFill>
                  <a:schemeClr val="tx1"/>
                </a:solidFill>
                <a:latin typeface="+mn-lt"/>
                <a:ea typeface="+mn-ea"/>
                <a:cs typeface="+mn-cs"/>
              </a:rPr>
              <a:t>之化學物質</a:t>
            </a:r>
            <a:r>
              <a:rPr lang="en-US" altLang="zh-TW" sz="1200" kern="1200" baseline="0" dirty="0" smtClean="0">
                <a:solidFill>
                  <a:schemeClr val="tx1"/>
                </a:solidFill>
                <a:latin typeface="+mn-lt"/>
                <a:ea typeface="+mn-ea"/>
                <a:cs typeface="+mn-cs"/>
              </a:rPr>
              <a:t>(</a:t>
            </a:r>
            <a:r>
              <a:rPr lang="zh-TW" altLang="en-US" sz="1200" kern="1200" baseline="0" dirty="0" smtClean="0">
                <a:solidFill>
                  <a:schemeClr val="tx1"/>
                </a:solidFill>
                <a:latin typeface="+mn-lt"/>
                <a:ea typeface="+mn-ea"/>
                <a:cs typeface="+mn-cs"/>
              </a:rPr>
              <a:t>稱為前驅物，可能為固體、液體或氣體</a:t>
            </a:r>
            <a:r>
              <a:rPr lang="en-US" altLang="zh-TW" sz="1200" kern="1200" baseline="0" dirty="0" smtClean="0">
                <a:solidFill>
                  <a:schemeClr val="tx1"/>
                </a:solidFill>
                <a:latin typeface="+mn-lt"/>
                <a:ea typeface="+mn-ea"/>
                <a:cs typeface="+mn-cs"/>
              </a:rPr>
              <a:t>)</a:t>
            </a:r>
            <a:r>
              <a:rPr lang="zh-TW" altLang="en-US" sz="1200" kern="1200" baseline="0" dirty="0" smtClean="0">
                <a:solidFill>
                  <a:schemeClr val="tx1"/>
                </a:solidFill>
                <a:latin typeface="+mn-lt"/>
                <a:ea typeface="+mn-ea"/>
                <a:cs typeface="+mn-cs"/>
              </a:rPr>
              <a:t>，在大氣環境中經過一連串極其複雜的化學變化與光化反應後成為</a:t>
            </a:r>
            <a:r>
              <a:rPr lang="en-US" altLang="zh-TW" sz="1200" kern="1200" baseline="0" dirty="0" smtClean="0">
                <a:solidFill>
                  <a:schemeClr val="tx1"/>
                </a:solidFill>
                <a:latin typeface="+mn-lt"/>
                <a:ea typeface="+mn-ea"/>
                <a:cs typeface="+mn-cs"/>
              </a:rPr>
              <a:t>PM</a:t>
            </a:r>
            <a:r>
              <a:rPr lang="en-US" altLang="zh-TW" sz="1200" kern="1200" baseline="-25000" dirty="0" smtClean="0">
                <a:solidFill>
                  <a:schemeClr val="tx1"/>
                </a:solidFill>
                <a:latin typeface="+mn-lt"/>
                <a:ea typeface="+mn-ea"/>
                <a:cs typeface="+mn-cs"/>
              </a:rPr>
              <a:t>2.5</a:t>
            </a:r>
            <a:r>
              <a:rPr lang="zh-TW" altLang="en-US" sz="1200" kern="1200" baseline="0" dirty="0" smtClean="0">
                <a:solidFill>
                  <a:schemeClr val="tx1"/>
                </a:solidFill>
                <a:latin typeface="+mn-lt"/>
                <a:ea typeface="+mn-ea"/>
                <a:cs typeface="+mn-cs"/>
              </a:rPr>
              <a:t>的微粒，主要為硫酸鹽、硝酸鹽及銨鹽，以上污染來源均除本地污染外，亦受到境外長程傳輸污染之影響。</a:t>
            </a:r>
          </a:p>
          <a:p>
            <a:r>
              <a:rPr lang="zh-TW" altLang="en-US" sz="1200" b="1" kern="1200" baseline="0" dirty="0" smtClean="0">
                <a:solidFill>
                  <a:schemeClr val="tx1"/>
                </a:solidFill>
                <a:latin typeface="+mn-lt"/>
                <a:ea typeface="+mn-ea"/>
                <a:cs typeface="+mn-cs"/>
              </a:rPr>
              <a:t>依來源區分</a:t>
            </a:r>
            <a:r>
              <a:rPr lang="zh-TW" altLang="en-US" sz="1200" b="0" kern="1200" baseline="0" dirty="0" smtClean="0">
                <a:solidFill>
                  <a:schemeClr val="tx1"/>
                </a:solidFill>
                <a:latin typeface="+mn-lt"/>
                <a:ea typeface="+mn-ea"/>
                <a:cs typeface="+mn-cs"/>
              </a:rPr>
              <a:t>	自然界產出	火山爆發、地殼岩石等	</a:t>
            </a:r>
          </a:p>
          <a:p>
            <a:r>
              <a:rPr lang="zh-TW" altLang="en-US" sz="1200" b="0" kern="1200" baseline="0" dirty="0" smtClean="0">
                <a:solidFill>
                  <a:schemeClr val="tx1"/>
                </a:solidFill>
                <a:latin typeface="+mn-lt"/>
                <a:ea typeface="+mn-ea"/>
                <a:cs typeface="+mn-cs"/>
              </a:rPr>
              <a:t>	人類行為產出	石化燃料及工業排放、移動源廢氣等燃燒行為。	</a:t>
            </a:r>
          </a:p>
          <a:p>
            <a:r>
              <a:rPr lang="zh-TW" altLang="en-US" sz="1200" b="1" kern="1200" baseline="0" dirty="0" smtClean="0">
                <a:solidFill>
                  <a:schemeClr val="tx1"/>
                </a:solidFill>
                <a:latin typeface="+mn-lt"/>
                <a:ea typeface="+mn-ea"/>
                <a:cs typeface="+mn-cs"/>
              </a:rPr>
              <a:t>依性質區分</a:t>
            </a:r>
            <a:r>
              <a:rPr lang="zh-TW" altLang="en-US" sz="1200" b="0" kern="1200" baseline="0" dirty="0" smtClean="0">
                <a:solidFill>
                  <a:schemeClr val="tx1"/>
                </a:solidFill>
                <a:latin typeface="+mn-lt"/>
                <a:ea typeface="+mn-ea"/>
                <a:cs typeface="+mn-cs"/>
              </a:rPr>
              <a:t>	原生性</a:t>
            </a:r>
            <a:r>
              <a:rPr lang="en-US" altLang="zh-TW" sz="1200" b="0" kern="1200" baseline="0" dirty="0" smtClean="0">
                <a:solidFill>
                  <a:schemeClr val="tx1"/>
                </a:solidFill>
                <a:latin typeface="+mn-lt"/>
                <a:ea typeface="+mn-ea"/>
                <a:cs typeface="+mn-cs"/>
              </a:rPr>
              <a:t>PM</a:t>
            </a:r>
            <a:r>
              <a:rPr lang="en-US" altLang="zh-TW" sz="1200" b="0" kern="1200" baseline="-25000" dirty="0" smtClean="0">
                <a:solidFill>
                  <a:schemeClr val="tx1"/>
                </a:solidFill>
                <a:latin typeface="+mn-lt"/>
                <a:ea typeface="+mn-ea"/>
                <a:cs typeface="+mn-cs"/>
              </a:rPr>
              <a:t>2.5</a:t>
            </a:r>
            <a:r>
              <a:rPr lang="zh-TW" altLang="en-US" sz="1200" b="0" kern="1200" baseline="0" dirty="0" smtClean="0">
                <a:solidFill>
                  <a:schemeClr val="tx1"/>
                </a:solidFill>
                <a:latin typeface="+mn-lt"/>
                <a:ea typeface="+mn-ea"/>
                <a:cs typeface="+mn-cs"/>
              </a:rPr>
              <a:t>	直接從自然與人為活動所排放，在大氣環境中未經化學反應的微粒－如天然的海鹽飛沫、營建工地粉塵、車行揚塵及工廠直接排放。	</a:t>
            </a:r>
          </a:p>
          <a:p>
            <a:r>
              <a:rPr lang="zh-TW" altLang="en-US" sz="1200" b="0" kern="1200" baseline="0" dirty="0" smtClean="0">
                <a:solidFill>
                  <a:schemeClr val="tx1"/>
                </a:solidFill>
                <a:latin typeface="+mn-lt"/>
                <a:ea typeface="+mn-ea"/>
                <a:cs typeface="+mn-cs"/>
              </a:rPr>
              <a:t>	衍生性</a:t>
            </a:r>
            <a:r>
              <a:rPr lang="en-US" altLang="zh-TW" sz="1200" b="0" kern="1200" baseline="0" dirty="0" smtClean="0">
                <a:solidFill>
                  <a:schemeClr val="tx1"/>
                </a:solidFill>
                <a:latin typeface="+mn-lt"/>
                <a:ea typeface="+mn-ea"/>
                <a:cs typeface="+mn-cs"/>
              </a:rPr>
              <a:t>PM</a:t>
            </a:r>
            <a:r>
              <a:rPr lang="en-US" altLang="zh-TW" sz="1200" b="0" kern="1200" baseline="-25000" dirty="0" smtClean="0">
                <a:solidFill>
                  <a:schemeClr val="tx1"/>
                </a:solidFill>
                <a:latin typeface="+mn-lt"/>
                <a:ea typeface="+mn-ea"/>
                <a:cs typeface="+mn-cs"/>
              </a:rPr>
              <a:t>2.5</a:t>
            </a:r>
            <a:r>
              <a:rPr lang="zh-TW" altLang="en-US" sz="1200" b="0" kern="1200" baseline="0" dirty="0" smtClean="0">
                <a:solidFill>
                  <a:schemeClr val="tx1"/>
                </a:solidFill>
                <a:latin typeface="+mn-lt"/>
                <a:ea typeface="+mn-ea"/>
                <a:cs typeface="+mn-cs"/>
              </a:rPr>
              <a:t>	自然與人為活動排放到大氣環境中的化學物質經過太陽光照或其他化學反應後生成－如燃煤、燃油及燃氣電廠、煉鋼廠、石化相關產業工廠、機動車輛、船舶、建物塗料、農業施肥、禽畜排泄及生活污水等。	</a:t>
            </a:r>
          </a:p>
          <a:p>
            <a:endParaRPr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4</a:t>
            </a:fld>
            <a:endParaRPr lang="zh-TW" altLang="en-US"/>
          </a:p>
        </p:txBody>
      </p:sp>
    </p:spTree>
    <p:extLst>
      <p:ext uri="{BB962C8B-B14F-4D97-AF65-F5344CB8AC3E}">
        <p14:creationId xmlns:p14="http://schemas.microsoft.com/office/powerpoint/2010/main" val="1043309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dirty="0" smtClean="0">
                <a:solidFill>
                  <a:schemeClr val="tx1"/>
                </a:solidFill>
                <a:effectLst/>
                <a:latin typeface="+mn-lt"/>
                <a:ea typeface="+mn-ea"/>
                <a:cs typeface="+mn-cs"/>
                <a:hlinkClick r:id="rId3" tooltip="空氣污染"/>
              </a:rPr>
              <a:t>空氣污染</a:t>
            </a:r>
            <a:r>
              <a:rPr lang="zh-TW" altLang="en-US" sz="1200" b="0" i="0" kern="1200" dirty="0" smtClean="0">
                <a:solidFill>
                  <a:schemeClr val="tx1"/>
                </a:solidFill>
                <a:effectLst/>
                <a:latin typeface="+mn-lt"/>
                <a:ea typeface="+mn-ea"/>
                <a:cs typeface="+mn-cs"/>
              </a:rPr>
              <a:t>會殺死許多生物，包括人類。臭氧污染可以導致</a:t>
            </a:r>
            <a:r>
              <a:rPr lang="zh-TW" altLang="en-US" sz="1200" b="0" i="0" u="none" strike="noStrike" kern="1200" dirty="0" smtClean="0">
                <a:solidFill>
                  <a:schemeClr val="tx1"/>
                </a:solidFill>
                <a:effectLst/>
                <a:latin typeface="+mn-lt"/>
                <a:ea typeface="+mn-ea"/>
                <a:cs typeface="+mn-cs"/>
                <a:hlinkClick r:id="rId4" tooltip="呼吸系統疾病"/>
              </a:rPr>
              <a:t>呼吸系統疾病</a:t>
            </a:r>
            <a:r>
              <a:rPr lang="zh-TW" altLang="en-US" sz="1200" b="0" i="0"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hlinkClick r:id="rId5" tooltip="心血管疾病"/>
              </a:rPr>
              <a:t>心血管</a:t>
            </a:r>
            <a:r>
              <a:rPr lang="zh-TW" altLang="en-US" sz="1200" b="0" i="0" u="none" strike="noStrike" kern="1200" dirty="0" smtClean="0">
                <a:solidFill>
                  <a:schemeClr val="tx1"/>
                </a:solidFill>
                <a:effectLst/>
                <a:latin typeface="+mn-lt"/>
                <a:ea typeface="+mn-ea"/>
                <a:cs typeface="+mn-cs"/>
                <a:hlinkClick r:id="rId5" tooltip="心血管疾病"/>
              </a:rPr>
              <a:t>疾病</a:t>
            </a:r>
            <a:r>
              <a:rPr lang="zh-TW" altLang="en-US" sz="1200" b="0" i="0"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hlinkClick r:id="rId6" tooltip="咽喉"/>
              </a:rPr>
              <a:t>咽炎</a:t>
            </a:r>
            <a:r>
              <a:rPr lang="zh-TW" altLang="en-US" sz="1200" b="0" i="0" kern="1200" dirty="0" smtClean="0">
                <a:solidFill>
                  <a:schemeClr val="tx1"/>
                </a:solidFill>
                <a:effectLst/>
                <a:latin typeface="+mn-lt"/>
                <a:ea typeface="+mn-ea"/>
                <a:cs typeface="+mn-cs"/>
              </a:rPr>
              <a:t>、胸痛和</a:t>
            </a:r>
            <a:r>
              <a:rPr lang="zh-TW" altLang="en-US" sz="1200" b="0" i="0" u="none" strike="noStrike" kern="1200" dirty="0" smtClean="0">
                <a:solidFill>
                  <a:schemeClr val="tx1"/>
                </a:solidFill>
                <a:effectLst/>
                <a:latin typeface="+mn-lt"/>
                <a:ea typeface="+mn-ea"/>
                <a:cs typeface="+mn-cs"/>
                <a:hlinkClick r:id="rId7" tooltip="鼻塞"/>
              </a:rPr>
              <a:t>鼻塞</a:t>
            </a:r>
            <a:r>
              <a:rPr lang="zh-TW" altLang="en-US" sz="1200" b="0" i="0" kern="1200" dirty="0" smtClean="0">
                <a:solidFill>
                  <a:schemeClr val="tx1"/>
                </a:solidFill>
                <a:effectLst/>
                <a:latin typeface="+mn-lt"/>
                <a:ea typeface="+mn-ea"/>
                <a:cs typeface="+mn-cs"/>
              </a:rPr>
              <a:t>。</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kern="1200" dirty="0" smtClean="0">
                <a:solidFill>
                  <a:schemeClr val="tx1"/>
                </a:solidFill>
                <a:latin typeface="+mn-lt"/>
                <a:ea typeface="+mn-ea"/>
                <a:cs typeface="+mn-cs"/>
              </a:rPr>
              <a:t>近年來，許多流行病理學研究已確立</a:t>
            </a:r>
            <a:r>
              <a:rPr lang="en-US" altLang="zh-TW" sz="1200" kern="1200" dirty="0" smtClean="0">
                <a:solidFill>
                  <a:schemeClr val="tx1"/>
                </a:solidFill>
                <a:latin typeface="+mn-lt"/>
                <a:ea typeface="+mn-ea"/>
                <a:cs typeface="+mn-cs"/>
              </a:rPr>
              <a:t>PM</a:t>
            </a:r>
            <a:r>
              <a:rPr lang="en-US" altLang="zh-TW" sz="1200" kern="1200" baseline="-25000" dirty="0" smtClean="0">
                <a:solidFill>
                  <a:schemeClr val="tx1"/>
                </a:solidFill>
                <a:latin typeface="+mn-lt"/>
                <a:ea typeface="+mn-ea"/>
                <a:cs typeface="+mn-cs"/>
              </a:rPr>
              <a:t>2.5</a:t>
            </a:r>
            <a:r>
              <a:rPr lang="zh-TW" altLang="en-US" sz="1200" kern="1200" baseline="0" dirty="0" smtClean="0">
                <a:solidFill>
                  <a:schemeClr val="tx1"/>
                </a:solidFill>
                <a:latin typeface="+mn-lt"/>
                <a:ea typeface="+mn-ea"/>
                <a:cs typeface="+mn-cs"/>
              </a:rPr>
              <a:t>對於健康造成影響，包括：支氣管炎、氣喘、心血管疾病、肺癌等，無論長期或短期暴露在空氣污染物的環境之下，皆會提高呼吸道疾病及死亡之風險。</a:t>
            </a:r>
            <a:endParaRPr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5</a:t>
            </a:fld>
            <a:endParaRPr lang="zh-TW" altLang="en-US"/>
          </a:p>
        </p:txBody>
      </p:sp>
    </p:spTree>
    <p:extLst>
      <p:ext uri="{BB962C8B-B14F-4D97-AF65-F5344CB8AC3E}">
        <p14:creationId xmlns:p14="http://schemas.microsoft.com/office/powerpoint/2010/main" val="2954869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dirty="0" smtClean="0">
                <a:solidFill>
                  <a:schemeClr val="tx1"/>
                </a:solidFill>
                <a:effectLst/>
                <a:latin typeface="+mn-lt"/>
                <a:ea typeface="+mn-ea"/>
                <a:cs typeface="+mn-cs"/>
                <a:hlinkClick r:id="rId3" tooltip="空氣污染"/>
              </a:rPr>
              <a:t>空氣污染</a:t>
            </a:r>
            <a:r>
              <a:rPr lang="zh-TW" altLang="en-US" sz="1200" b="0" i="0" kern="1200" dirty="0" smtClean="0">
                <a:solidFill>
                  <a:schemeClr val="tx1"/>
                </a:solidFill>
                <a:effectLst/>
                <a:latin typeface="+mn-lt"/>
                <a:ea typeface="+mn-ea"/>
                <a:cs typeface="+mn-cs"/>
              </a:rPr>
              <a:t>會殺死許多生物，包括人類。臭氧污染可以導致</a:t>
            </a:r>
            <a:r>
              <a:rPr lang="zh-TW" altLang="en-US" sz="1200" b="0" i="0" u="none" strike="noStrike" kern="1200" dirty="0" smtClean="0">
                <a:solidFill>
                  <a:schemeClr val="tx1"/>
                </a:solidFill>
                <a:effectLst/>
                <a:latin typeface="+mn-lt"/>
                <a:ea typeface="+mn-ea"/>
                <a:cs typeface="+mn-cs"/>
                <a:hlinkClick r:id="rId4" tooltip="呼吸系統疾病"/>
              </a:rPr>
              <a:t>呼吸系統疾病</a:t>
            </a:r>
            <a:r>
              <a:rPr lang="zh-TW" altLang="en-US" sz="1200" b="0" i="0"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hlinkClick r:id="rId5" tooltip="心血管疾病"/>
              </a:rPr>
              <a:t>心血管疾病</a:t>
            </a:r>
            <a:r>
              <a:rPr lang="zh-TW" altLang="en-US" sz="1200" b="0" i="0"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hlinkClick r:id="rId6" tooltip="咽喉"/>
              </a:rPr>
              <a:t>咽炎</a:t>
            </a:r>
            <a:r>
              <a:rPr lang="zh-TW" altLang="en-US" sz="1200" b="0" i="0" kern="1200" dirty="0" smtClean="0">
                <a:solidFill>
                  <a:schemeClr val="tx1"/>
                </a:solidFill>
                <a:effectLst/>
                <a:latin typeface="+mn-lt"/>
                <a:ea typeface="+mn-ea"/>
                <a:cs typeface="+mn-cs"/>
              </a:rPr>
              <a:t>、胸痛和</a:t>
            </a:r>
            <a:r>
              <a:rPr lang="zh-TW" altLang="en-US" sz="1200" b="0" i="0" u="none" strike="noStrike" kern="1200" dirty="0" smtClean="0">
                <a:solidFill>
                  <a:schemeClr val="tx1"/>
                </a:solidFill>
                <a:effectLst/>
                <a:latin typeface="+mn-lt"/>
                <a:ea typeface="+mn-ea"/>
                <a:cs typeface="+mn-cs"/>
                <a:hlinkClick r:id="rId7" tooltip="鼻塞"/>
              </a:rPr>
              <a:t>鼻塞</a:t>
            </a:r>
            <a:r>
              <a:rPr lang="zh-TW" altLang="en-US" sz="1200" b="0" i="0" kern="1200" dirty="0" smtClean="0">
                <a:solidFill>
                  <a:schemeClr val="tx1"/>
                </a:solidFill>
                <a:effectLst/>
                <a:latin typeface="+mn-lt"/>
                <a:ea typeface="+mn-ea"/>
                <a:cs typeface="+mn-cs"/>
              </a:rPr>
              <a:t>。水污染每天會導致約</a:t>
            </a:r>
            <a:r>
              <a:rPr lang="en-US" altLang="zh-TW" sz="1200" b="0" i="0" kern="1200" dirty="0" smtClean="0">
                <a:solidFill>
                  <a:schemeClr val="tx1"/>
                </a:solidFill>
                <a:effectLst/>
                <a:latin typeface="+mn-lt"/>
                <a:ea typeface="+mn-ea"/>
                <a:cs typeface="+mn-cs"/>
              </a:rPr>
              <a:t>14,000</a:t>
            </a:r>
            <a:r>
              <a:rPr lang="zh-TW" altLang="en-US" sz="1200" b="0" i="0" kern="1200" dirty="0" smtClean="0">
                <a:solidFill>
                  <a:schemeClr val="tx1"/>
                </a:solidFill>
                <a:effectLst/>
                <a:latin typeface="+mn-lt"/>
                <a:ea typeface="+mn-ea"/>
                <a:cs typeface="+mn-cs"/>
              </a:rPr>
              <a:t>人死亡，大多數是開發中國家人口因污水未經處理，污染水源後直接飲用致病而死</a:t>
            </a:r>
            <a:endParaRPr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6</a:t>
            </a:fld>
            <a:endParaRPr lang="zh-TW" altLang="en-US"/>
          </a:p>
        </p:txBody>
      </p:sp>
    </p:spTree>
    <p:extLst>
      <p:ext uri="{BB962C8B-B14F-4D97-AF65-F5344CB8AC3E}">
        <p14:creationId xmlns:p14="http://schemas.microsoft.com/office/powerpoint/2010/main" val="347996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畜牧業廢水 排泄物 胺類硫類 </a:t>
            </a:r>
            <a:r>
              <a:rPr lang="en-US" altLang="zh-TW" dirty="0" smtClean="0"/>
              <a:t>-&gt;</a:t>
            </a:r>
            <a:r>
              <a:rPr lang="zh-TW" altLang="en-US" dirty="0" smtClean="0"/>
              <a:t> 臭味</a:t>
            </a:r>
            <a:endParaRPr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8</a:t>
            </a:fld>
            <a:endParaRPr lang="zh-TW" altLang="en-US"/>
          </a:p>
        </p:txBody>
      </p:sp>
    </p:spTree>
    <p:extLst>
      <p:ext uri="{BB962C8B-B14F-4D97-AF65-F5344CB8AC3E}">
        <p14:creationId xmlns:p14="http://schemas.microsoft.com/office/powerpoint/2010/main" val="3059593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9</a:t>
            </a:fld>
            <a:endParaRPr lang="zh-TW" altLang="en-US"/>
          </a:p>
        </p:txBody>
      </p:sp>
    </p:spTree>
    <p:extLst>
      <p:ext uri="{BB962C8B-B14F-4D97-AF65-F5344CB8AC3E}">
        <p14:creationId xmlns:p14="http://schemas.microsoft.com/office/powerpoint/2010/main" val="498713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https://play.oneforall.tw/airpollution.php</a:t>
            </a:r>
          </a:p>
          <a:p>
            <a:r>
              <a:rPr lang="en-US" altLang="zh-TW" dirty="0" smtClean="0"/>
              <a:t>https://www.google.com/maps/d/u/0/viewer?mid=1qL_0nir6xBfjCYjnRItri85VQ14&amp;ll=23.560053708364848%2C120.44757704296876&amp;z=14</a:t>
            </a:r>
          </a:p>
          <a:p>
            <a:endParaRPr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10</a:t>
            </a:fld>
            <a:endParaRPr lang="zh-TW" altLang="en-US"/>
          </a:p>
        </p:txBody>
      </p:sp>
    </p:spTree>
    <p:extLst>
      <p:ext uri="{BB962C8B-B14F-4D97-AF65-F5344CB8AC3E}">
        <p14:creationId xmlns:p14="http://schemas.microsoft.com/office/powerpoint/2010/main" val="432308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https://play.oneforall.tw/airpollution.php</a:t>
            </a:r>
          </a:p>
          <a:p>
            <a:r>
              <a:rPr lang="en-US" altLang="zh-TW" dirty="0" smtClean="0"/>
              <a:t>https://www.google.com/maps/d/u/0/viewer?mid=1qL_0nir6xBfjCYjnRItri85VQ14&amp;ll=23.560053708364848%2C120.44757704296876&amp;z=14</a:t>
            </a:r>
          </a:p>
          <a:p>
            <a:endParaRPr lang="zh-TW" altLang="en-US" dirty="0"/>
          </a:p>
        </p:txBody>
      </p:sp>
      <p:sp>
        <p:nvSpPr>
          <p:cNvPr id="4" name="投影片編號版面配置區 3"/>
          <p:cNvSpPr>
            <a:spLocks noGrp="1"/>
          </p:cNvSpPr>
          <p:nvPr>
            <p:ph type="sldNum" sz="quarter" idx="10"/>
          </p:nvPr>
        </p:nvSpPr>
        <p:spPr/>
        <p:txBody>
          <a:bodyPr/>
          <a:lstStyle/>
          <a:p>
            <a:fld id="{D43473CE-0969-4FFE-9824-0F47754B2701}" type="slidenum">
              <a:rPr lang="zh-TW" altLang="en-US" smtClean="0"/>
              <a:t>11</a:t>
            </a:fld>
            <a:endParaRPr lang="zh-TW" altLang="en-US"/>
          </a:p>
        </p:txBody>
      </p:sp>
    </p:spTree>
    <p:extLst>
      <p:ext uri="{BB962C8B-B14F-4D97-AF65-F5344CB8AC3E}">
        <p14:creationId xmlns:p14="http://schemas.microsoft.com/office/powerpoint/2010/main" val="127835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6A919B4-FE73-4F31-BD5E-7F0C435C962E}" type="datetimeFigureOut">
              <a:rPr lang="zh-TW" altLang="en-US" smtClean="0"/>
              <a:t>2017/6/10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B1810A7-FD53-4E34-B7DC-BCB8564A9017}" type="slidenum">
              <a:rPr lang="zh-TW" altLang="en-US" smtClean="0"/>
              <a:t>‹#›</a:t>
            </a:fld>
            <a:endParaRPr lang="zh-TW" altLang="en-US"/>
          </a:p>
        </p:txBody>
      </p:sp>
    </p:spTree>
    <p:extLst>
      <p:ext uri="{BB962C8B-B14F-4D97-AF65-F5344CB8AC3E}">
        <p14:creationId xmlns:p14="http://schemas.microsoft.com/office/powerpoint/2010/main" val="2039839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86A919B4-FE73-4F31-BD5E-7F0C435C962E}" type="datetimeFigureOut">
              <a:rPr lang="zh-TW" altLang="en-US" smtClean="0"/>
              <a:pPr/>
              <a:t>2017/6/10</a:t>
            </a:fld>
            <a:endParaRPr lang="zh-TW" altLang="en-US"/>
          </a:p>
        </p:txBody>
      </p:sp>
      <p:sp>
        <p:nvSpPr>
          <p:cNvPr id="5" name="頁尾版面配置區 4"/>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6" name="投影片編號版面配置區 5"/>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FB1810A7-FD53-4E34-B7DC-BCB8564A9017}" type="slidenum">
              <a:rPr lang="zh-TW" altLang="en-US" smtClean="0"/>
              <a:pPr/>
              <a:t>‹#›</a:t>
            </a:fld>
            <a:endParaRPr lang="zh-TW" altLang="en-US"/>
          </a:p>
        </p:txBody>
      </p:sp>
    </p:spTree>
    <p:extLst>
      <p:ext uri="{BB962C8B-B14F-4D97-AF65-F5344CB8AC3E}">
        <p14:creationId xmlns:p14="http://schemas.microsoft.com/office/powerpoint/2010/main" val="166744035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lvl1pPr>
              <a:defRPr>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86A919B4-FE73-4F31-BD5E-7F0C435C962E}" type="datetimeFigureOut">
              <a:rPr lang="zh-TW" altLang="en-US" smtClean="0"/>
              <a:pPr/>
              <a:t>2017/6/10</a:t>
            </a:fld>
            <a:endParaRPr lang="zh-TW" altLang="en-US"/>
          </a:p>
        </p:txBody>
      </p:sp>
      <p:sp>
        <p:nvSpPr>
          <p:cNvPr id="5" name="頁尾版面配置區 4"/>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6" name="投影片編號版面配置區 5"/>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FB1810A7-FD53-4E34-B7DC-BCB8564A9017}" type="slidenum">
              <a:rPr lang="zh-TW" altLang="en-US" smtClean="0"/>
              <a:pPr/>
              <a:t>‹#›</a:t>
            </a:fld>
            <a:endParaRPr lang="zh-TW" altLang="en-US"/>
          </a:p>
        </p:txBody>
      </p:sp>
    </p:spTree>
    <p:extLst>
      <p:ext uri="{BB962C8B-B14F-4D97-AF65-F5344CB8AC3E}">
        <p14:creationId xmlns:p14="http://schemas.microsoft.com/office/powerpoint/2010/main" val="4495875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p>
            <a:fld id="{86A919B4-FE73-4F31-BD5E-7F0C435C962E}" type="datetimeFigureOut">
              <a:rPr lang="zh-TW" altLang="en-US" smtClean="0"/>
              <a:t>2017/6/10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B1810A7-FD53-4E34-B7DC-BCB8564A9017}" type="slidenum">
              <a:rPr lang="zh-TW" altLang="en-US" smtClean="0"/>
              <a:t>‹#›</a:t>
            </a:fld>
            <a:endParaRPr lang="zh-TW" altLang="en-US"/>
          </a:p>
        </p:txBody>
      </p:sp>
    </p:spTree>
    <p:extLst>
      <p:ext uri="{BB962C8B-B14F-4D97-AF65-F5344CB8AC3E}">
        <p14:creationId xmlns:p14="http://schemas.microsoft.com/office/powerpoint/2010/main" val="10195151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微軟正黑體" panose="020B0604030504040204" pitchFamily="34" charset="-120"/>
                <a:ea typeface="微軟正黑體"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6A919B4-FE73-4F31-BD5E-7F0C435C962E}" type="datetimeFigureOut">
              <a:rPr lang="zh-TW" altLang="en-US" smtClean="0"/>
              <a:t>2017/6/10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B1810A7-FD53-4E34-B7DC-BCB8564A9017}" type="slidenum">
              <a:rPr lang="zh-TW" altLang="en-US" smtClean="0"/>
              <a:t>‹#›</a:t>
            </a:fld>
            <a:endParaRPr lang="zh-TW" altLang="en-US"/>
          </a:p>
        </p:txBody>
      </p:sp>
    </p:spTree>
    <p:extLst>
      <p:ext uri="{BB962C8B-B14F-4D97-AF65-F5344CB8AC3E}">
        <p14:creationId xmlns:p14="http://schemas.microsoft.com/office/powerpoint/2010/main" val="21808538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86A919B4-FE73-4F31-BD5E-7F0C435C962E}" type="datetimeFigureOut">
              <a:rPr lang="zh-TW" altLang="en-US" smtClean="0"/>
              <a:pPr/>
              <a:t>2017/6/10</a:t>
            </a:fld>
            <a:endParaRPr lang="zh-TW" altLang="en-US"/>
          </a:p>
        </p:txBody>
      </p:sp>
      <p:sp>
        <p:nvSpPr>
          <p:cNvPr id="6" name="頁尾版面配置區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投影片編號版面配置區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FB1810A7-FD53-4E34-B7DC-BCB8564A9017}" type="slidenum">
              <a:rPr lang="zh-TW" altLang="en-US" smtClean="0"/>
              <a:pPr/>
              <a:t>‹#›</a:t>
            </a:fld>
            <a:endParaRPr lang="zh-TW" altLang="en-US"/>
          </a:p>
        </p:txBody>
      </p:sp>
    </p:spTree>
    <p:extLst>
      <p:ext uri="{BB962C8B-B14F-4D97-AF65-F5344CB8AC3E}">
        <p14:creationId xmlns:p14="http://schemas.microsoft.com/office/powerpoint/2010/main" val="16247682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lvl1pPr>
              <a:defRPr>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atin typeface="微軟正黑體" panose="020B0604030504040204" pitchFamily="34" charset="-12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atin typeface="微軟正黑體" panose="020B0604030504040204" pitchFamily="34" charset="-12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86A919B4-FE73-4F31-BD5E-7F0C435C962E}" type="datetimeFigureOut">
              <a:rPr lang="zh-TW" altLang="en-US" smtClean="0"/>
              <a:pPr/>
              <a:t>2017/6/10</a:t>
            </a:fld>
            <a:endParaRPr lang="zh-TW" altLang="en-US"/>
          </a:p>
        </p:txBody>
      </p:sp>
      <p:sp>
        <p:nvSpPr>
          <p:cNvPr id="8" name="頁尾版面配置區 7"/>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9" name="投影片編號版面配置區 8"/>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FB1810A7-FD53-4E34-B7DC-BCB8564A9017}" type="slidenum">
              <a:rPr lang="zh-TW" altLang="en-US" smtClean="0"/>
              <a:pPr/>
              <a:t>‹#›</a:t>
            </a:fld>
            <a:endParaRPr lang="zh-TW" altLang="en-US"/>
          </a:p>
        </p:txBody>
      </p:sp>
    </p:spTree>
    <p:extLst>
      <p:ext uri="{BB962C8B-B14F-4D97-AF65-F5344CB8AC3E}">
        <p14:creationId xmlns:p14="http://schemas.microsoft.com/office/powerpoint/2010/main" val="17155207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86A919B4-FE73-4F31-BD5E-7F0C435C962E}" type="datetimeFigureOut">
              <a:rPr lang="zh-TW" altLang="en-US" smtClean="0"/>
              <a:pPr/>
              <a:t>2017/6/10</a:t>
            </a:fld>
            <a:endParaRPr lang="zh-TW" altLang="en-US"/>
          </a:p>
        </p:txBody>
      </p:sp>
      <p:sp>
        <p:nvSpPr>
          <p:cNvPr id="4" name="頁尾版面配置區 3"/>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5" name="投影片編號版面配置區 4"/>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FB1810A7-FD53-4E34-B7DC-BCB8564A9017}" type="slidenum">
              <a:rPr lang="zh-TW" altLang="en-US" smtClean="0"/>
              <a:pPr/>
              <a:t>‹#›</a:t>
            </a:fld>
            <a:endParaRPr lang="zh-TW" altLang="en-US"/>
          </a:p>
        </p:txBody>
      </p:sp>
    </p:spTree>
    <p:extLst>
      <p:ext uri="{BB962C8B-B14F-4D97-AF65-F5344CB8AC3E}">
        <p14:creationId xmlns:p14="http://schemas.microsoft.com/office/powerpoint/2010/main" val="26202795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6A919B4-FE73-4F31-BD5E-7F0C435C962E}" type="datetimeFigureOut">
              <a:rPr lang="zh-TW" altLang="en-US" smtClean="0"/>
              <a:t>2017/6/10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FB1810A7-FD53-4E34-B7DC-BCB8564A9017}" type="slidenum">
              <a:rPr lang="zh-TW" altLang="en-US" smtClean="0"/>
              <a:t>‹#›</a:t>
            </a:fld>
            <a:endParaRPr lang="zh-TW" altLang="en-US"/>
          </a:p>
        </p:txBody>
      </p:sp>
    </p:spTree>
    <p:extLst>
      <p:ext uri="{BB962C8B-B14F-4D97-AF65-F5344CB8AC3E}">
        <p14:creationId xmlns:p14="http://schemas.microsoft.com/office/powerpoint/2010/main" val="29097813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atin typeface="微軟正黑體" panose="020B0604030504040204" pitchFamily="34" charset="-120"/>
                <a:ea typeface="微軟正黑體" panose="020B0604030504040204" pitchFamily="34" charset="-120"/>
              </a:defRPr>
            </a:lvl1pPr>
            <a:lvl2pPr>
              <a:defRPr sz="2800">
                <a:latin typeface="微軟正黑體" panose="020B0604030504040204" pitchFamily="34" charset="-120"/>
                <a:ea typeface="微軟正黑體" panose="020B0604030504040204" pitchFamily="34" charset="-120"/>
              </a:defRPr>
            </a:lvl2pPr>
            <a:lvl3pPr>
              <a:defRPr sz="2400">
                <a:latin typeface="微軟正黑體" panose="020B0604030504040204" pitchFamily="34" charset="-120"/>
                <a:ea typeface="微軟正黑體" panose="020B0604030504040204" pitchFamily="34" charset="-120"/>
              </a:defRPr>
            </a:lvl3pPr>
            <a:lvl4pPr>
              <a:defRPr sz="2000">
                <a:latin typeface="微軟正黑體" panose="020B0604030504040204" pitchFamily="34" charset="-120"/>
                <a:ea typeface="微軟正黑體" panose="020B0604030504040204" pitchFamily="34" charset="-120"/>
              </a:defRPr>
            </a:lvl4pPr>
            <a:lvl5pPr>
              <a:defRPr sz="2000">
                <a:latin typeface="微軟正黑體" panose="020B0604030504040204" pitchFamily="34" charset="-120"/>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atin typeface="微軟正黑體" panose="020B0604030504040204" pitchFamily="34" charset="-120"/>
                <a:ea typeface="微軟正黑體"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86A919B4-FE73-4F31-BD5E-7F0C435C962E}" type="datetimeFigureOut">
              <a:rPr lang="zh-TW" altLang="en-US" smtClean="0"/>
              <a:pPr/>
              <a:t>2017/6/10</a:t>
            </a:fld>
            <a:endParaRPr lang="zh-TW" altLang="en-US"/>
          </a:p>
        </p:txBody>
      </p:sp>
      <p:sp>
        <p:nvSpPr>
          <p:cNvPr id="6" name="頁尾版面配置區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投影片編號版面配置區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FB1810A7-FD53-4E34-B7DC-BCB8564A9017}" type="slidenum">
              <a:rPr lang="zh-TW" altLang="en-US" smtClean="0"/>
              <a:pPr/>
              <a:t>‹#›</a:t>
            </a:fld>
            <a:endParaRPr lang="zh-TW" altLang="en-US"/>
          </a:p>
        </p:txBody>
      </p:sp>
    </p:spTree>
    <p:extLst>
      <p:ext uri="{BB962C8B-B14F-4D97-AF65-F5344CB8AC3E}">
        <p14:creationId xmlns:p14="http://schemas.microsoft.com/office/powerpoint/2010/main" val="28370422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atin typeface="微軟正黑體" panose="020B0604030504040204" pitchFamily="34" charset="-120"/>
                <a:ea typeface="微軟正黑體"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86A919B4-FE73-4F31-BD5E-7F0C435C962E}" type="datetimeFigureOut">
              <a:rPr lang="zh-TW" altLang="en-US" smtClean="0"/>
              <a:pPr/>
              <a:t>2017/6/10</a:t>
            </a:fld>
            <a:endParaRPr lang="zh-TW" altLang="en-US"/>
          </a:p>
        </p:txBody>
      </p:sp>
      <p:sp>
        <p:nvSpPr>
          <p:cNvPr id="6" name="頁尾版面配置區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投影片編號版面配置區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FB1810A7-FD53-4E34-B7DC-BCB8564A9017}" type="slidenum">
              <a:rPr lang="zh-TW" altLang="en-US" smtClean="0"/>
              <a:pPr/>
              <a:t>‹#›</a:t>
            </a:fld>
            <a:endParaRPr lang="zh-TW" altLang="en-US"/>
          </a:p>
        </p:txBody>
      </p:sp>
    </p:spTree>
    <p:extLst>
      <p:ext uri="{BB962C8B-B14F-4D97-AF65-F5344CB8AC3E}">
        <p14:creationId xmlns:p14="http://schemas.microsoft.com/office/powerpoint/2010/main" val="2575011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919B4-FE73-4F31-BD5E-7F0C435C962E}" type="datetimeFigureOut">
              <a:rPr lang="zh-TW" altLang="en-US" smtClean="0"/>
              <a:t>2017/6/10</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1810A7-FD53-4E34-B7DC-BCB8564A9017}" type="slidenum">
              <a:rPr lang="zh-TW" altLang="en-US" smtClean="0"/>
              <a:t>‹#›</a:t>
            </a:fld>
            <a:endParaRPr lang="zh-TW" altLang="en-US"/>
          </a:p>
        </p:txBody>
      </p:sp>
    </p:spTree>
    <p:extLst>
      <p:ext uri="{BB962C8B-B14F-4D97-AF65-F5344CB8AC3E}">
        <p14:creationId xmlns:p14="http://schemas.microsoft.com/office/powerpoint/2010/main" val="930907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3.png"/><Relationship Id="rId12"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0.tiff"/><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jpg"/><Relationship Id="rId5" Type="http://schemas.openxmlformats.org/officeDocument/2006/relationships/image" Target="../media/image44.jpg"/><Relationship Id="rId6" Type="http://schemas.openxmlformats.org/officeDocument/2006/relationships/image" Target="../media/image45.jpg"/><Relationship Id="rId7" Type="http://schemas.openxmlformats.org/officeDocument/2006/relationships/image" Target="../media/image46.jpg"/><Relationship Id="rId8" Type="http://schemas.openxmlformats.org/officeDocument/2006/relationships/image" Target="../media/image47.jpg"/><Relationship Id="rId9" Type="http://schemas.openxmlformats.org/officeDocument/2006/relationships/image" Target="../media/image48.png"/><Relationship Id="rId10"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dirty="0"/>
          </a:p>
        </p:txBody>
      </p:sp>
      <p:sp>
        <p:nvSpPr>
          <p:cNvPr id="3" name="副標題 2"/>
          <p:cNvSpPr>
            <a:spLocks noGrp="1"/>
          </p:cNvSpPr>
          <p:nvPr>
            <p:ph type="subTitle" idx="1"/>
          </p:nvPr>
        </p:nvSpPr>
        <p:spPr>
          <a:xfrm>
            <a:off x="1523999" y="3753669"/>
            <a:ext cx="9144000" cy="1655762"/>
          </a:xfrm>
        </p:spPr>
        <p:txBody>
          <a:bodyPr/>
          <a:lstStyle/>
          <a:p>
            <a:r>
              <a:rPr lang="zh-TW" altLang="en-US" dirty="0" smtClean="0">
                <a:latin typeface="微軟正黑體" panose="020B0604030504040204" pitchFamily="34" charset="-120"/>
                <a:ea typeface="微軟正黑體" panose="020B0604030504040204" pitchFamily="34" charset="-120"/>
              </a:rPr>
              <a:t>如何減緩因工業及畜牧業</a:t>
            </a:r>
            <a:endParaRPr lang="en-US" altLang="zh-TW" dirty="0" smtClean="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排放廢氣廢水造成的</a:t>
            </a:r>
            <a:r>
              <a:rPr lang="zh-TW" altLang="en-US" dirty="0" smtClean="0">
                <a:latin typeface="微軟正黑體" panose="020B0604030504040204" pitchFamily="34" charset="-120"/>
                <a:ea typeface="微軟正黑體" panose="020B0604030504040204" pitchFamily="34" charset="-120"/>
              </a:rPr>
              <a:t>空污問題</a:t>
            </a:r>
            <a:endParaRPr lang="en-US" altLang="zh-TW" dirty="0" smtClean="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r="50080"/>
          <a:stretch/>
        </p:blipFill>
        <p:spPr>
          <a:xfrm>
            <a:off x="4427118" y="1530859"/>
            <a:ext cx="1668882" cy="3669635"/>
          </a:xfrm>
          <a:prstGeom prst="rect">
            <a:avLst/>
          </a:prstGeom>
        </p:spPr>
      </p:pic>
      <p:pic>
        <p:nvPicPr>
          <p:cNvPr id="7" name="圖片 6"/>
          <p:cNvPicPr>
            <a:picLocks noChangeAspect="1"/>
          </p:cNvPicPr>
          <p:nvPr/>
        </p:nvPicPr>
        <p:blipFill rotWithShape="1">
          <a:blip r:embed="rId3" cstate="print">
            <a:extLst>
              <a:ext uri="{28A0092B-C50C-407E-A947-70E740481C1C}">
                <a14:useLocalDpi xmlns:a14="http://schemas.microsoft.com/office/drawing/2010/main" val="0"/>
              </a:ext>
            </a:extLst>
          </a:blip>
          <a:srcRect l="49920"/>
          <a:stretch/>
        </p:blipFill>
        <p:spPr>
          <a:xfrm>
            <a:off x="6096000" y="1530859"/>
            <a:ext cx="1674237" cy="3669635"/>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181" y="2316163"/>
            <a:ext cx="4381635" cy="877999"/>
          </a:xfrm>
          <a:prstGeom prst="rect">
            <a:avLst/>
          </a:prstGeom>
        </p:spPr>
      </p:pic>
      <p:sp>
        <p:nvSpPr>
          <p:cNvPr id="6" name="文字方塊 5"/>
          <p:cNvSpPr txBox="1"/>
          <p:nvPr/>
        </p:nvSpPr>
        <p:spPr>
          <a:xfrm>
            <a:off x="6880860" y="6286500"/>
            <a:ext cx="184731" cy="369332"/>
          </a:xfrm>
          <a:prstGeom prst="rect">
            <a:avLst/>
          </a:prstGeom>
          <a:noFill/>
        </p:spPr>
        <p:txBody>
          <a:bodyPr wrap="none" rtlCol="0">
            <a:spAutoFit/>
          </a:bodyPr>
          <a:lstStyle/>
          <a:p>
            <a:endParaRPr kumimoji="1" lang="zh-TW" altLang="en-US" dirty="0"/>
          </a:p>
        </p:txBody>
      </p:sp>
      <p:sp>
        <p:nvSpPr>
          <p:cNvPr id="10" name="矩形 9"/>
          <p:cNvSpPr/>
          <p:nvPr/>
        </p:nvSpPr>
        <p:spPr>
          <a:xfrm>
            <a:off x="3383281" y="5409431"/>
            <a:ext cx="5989319" cy="830997"/>
          </a:xfrm>
          <a:prstGeom prst="rect">
            <a:avLst/>
          </a:prstGeom>
        </p:spPr>
        <p:txBody>
          <a:bodyPr wrap="square">
            <a:spAutoFit/>
          </a:bodyPr>
          <a:lstStyle/>
          <a:p>
            <a:r>
              <a:rPr lang="zh-TW" altLang="en-US" sz="2400" dirty="0" smtClean="0">
                <a:solidFill>
                  <a:schemeClr val="tx1">
                    <a:lumMod val="50000"/>
                    <a:lumOff val="50000"/>
                  </a:schemeClr>
                </a:solidFill>
                <a:latin typeface="微軟正黑體" panose="020B0604030504040204" pitchFamily="34" charset="-120"/>
                <a:ea typeface="微軟正黑體" panose="020B0604030504040204" pitchFamily="34" charset="-120"/>
              </a:rPr>
              <a:t>王建智</a:t>
            </a:r>
            <a:r>
              <a:rPr lang="zh-TW" altLang="en-US" sz="2400" dirty="0">
                <a:solidFill>
                  <a:schemeClr val="tx1">
                    <a:lumMod val="50000"/>
                    <a:lumOff val="50000"/>
                  </a:schemeClr>
                </a:solidFill>
                <a:latin typeface="微軟正黑體" panose="020B0604030504040204" pitchFamily="34" charset="-120"/>
                <a:ea typeface="微軟正黑體" panose="020B0604030504040204" pitchFamily="34" charset="-120"/>
              </a:rPr>
              <a:t> </a:t>
            </a:r>
            <a:r>
              <a:rPr lang="en-US" altLang="zh-TW" sz="2400" dirty="0" smtClean="0">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sz="2400" dirty="0" smtClean="0">
                <a:solidFill>
                  <a:schemeClr val="tx1">
                    <a:lumMod val="50000"/>
                    <a:lumOff val="50000"/>
                  </a:schemeClr>
                </a:solidFill>
                <a:latin typeface="微軟正黑體" panose="020B0604030504040204" pitchFamily="34" charset="-120"/>
                <a:ea typeface="微軟正黑體" panose="020B0604030504040204" pitchFamily="34" charset="-120"/>
              </a:rPr>
              <a:t>林彣璇</a:t>
            </a:r>
            <a:r>
              <a:rPr lang="en-US" altLang="zh-TW" sz="2400" dirty="0">
                <a:solidFill>
                  <a:schemeClr val="tx1">
                    <a:lumMod val="50000"/>
                    <a:lumOff val="50000"/>
                  </a:schemeClr>
                </a:solidFill>
                <a:latin typeface="微軟正黑體" panose="020B0604030504040204" pitchFamily="34" charset="-120"/>
                <a:ea typeface="微軟正黑體" panose="020B0604030504040204" pitchFamily="34" charset="-120"/>
              </a:rPr>
              <a:t> </a:t>
            </a:r>
            <a:r>
              <a:rPr lang="en-US" altLang="zh-TW" sz="2400" dirty="0" smtClean="0">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sz="2400" dirty="0" smtClean="0">
                <a:solidFill>
                  <a:schemeClr val="tx1">
                    <a:lumMod val="50000"/>
                    <a:lumOff val="50000"/>
                  </a:schemeClr>
                </a:solidFill>
                <a:latin typeface="微軟正黑體" panose="020B0604030504040204" pitchFamily="34" charset="-120"/>
                <a:ea typeface="微軟正黑體" panose="020B0604030504040204" pitchFamily="34" charset="-120"/>
              </a:rPr>
              <a:t>林煜霖</a:t>
            </a:r>
            <a:r>
              <a:rPr lang="en-US" altLang="zh-TW" sz="2400" dirty="0" smtClean="0">
                <a:solidFill>
                  <a:schemeClr val="tx1">
                    <a:lumMod val="50000"/>
                    <a:lumOff val="50000"/>
                  </a:schemeClr>
                </a:solidFill>
                <a:latin typeface="微軟正黑體" panose="020B0604030504040204" pitchFamily="34" charset="-120"/>
                <a:ea typeface="微軟正黑體" panose="020B0604030504040204" pitchFamily="34" charset="-120"/>
              </a:rPr>
              <a:t> / </a:t>
            </a:r>
            <a:r>
              <a:rPr lang="zh-TW" altLang="en-US" sz="2400" dirty="0" smtClean="0">
                <a:solidFill>
                  <a:schemeClr val="tx1">
                    <a:lumMod val="50000"/>
                    <a:lumOff val="50000"/>
                  </a:schemeClr>
                </a:solidFill>
                <a:latin typeface="微軟正黑體" panose="020B0604030504040204" pitchFamily="34" charset="-120"/>
                <a:ea typeface="微軟正黑體" panose="020B0604030504040204" pitchFamily="34" charset="-120"/>
              </a:rPr>
              <a:t>相昀佑</a:t>
            </a:r>
            <a:r>
              <a:rPr lang="en-US" altLang="zh-TW" sz="2400" dirty="0">
                <a:solidFill>
                  <a:schemeClr val="tx1">
                    <a:lumMod val="50000"/>
                    <a:lumOff val="50000"/>
                  </a:schemeClr>
                </a:solidFill>
                <a:latin typeface="微軟正黑體" panose="020B0604030504040204" pitchFamily="34" charset="-120"/>
                <a:ea typeface="微軟正黑體" panose="020B0604030504040204" pitchFamily="34" charset="-120"/>
              </a:rPr>
              <a:t> </a:t>
            </a:r>
            <a:r>
              <a:rPr lang="en-US" altLang="zh-TW" sz="2400" dirty="0" smtClean="0">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sz="2400" dirty="0" smtClean="0">
                <a:solidFill>
                  <a:schemeClr val="tx1">
                    <a:lumMod val="50000"/>
                    <a:lumOff val="50000"/>
                  </a:schemeClr>
                </a:solidFill>
                <a:latin typeface="微軟正黑體" panose="020B0604030504040204" pitchFamily="34" charset="-120"/>
                <a:ea typeface="微軟正黑體" panose="020B0604030504040204" pitchFamily="34" charset="-120"/>
              </a:rPr>
              <a:t>王奕讚</a:t>
            </a:r>
            <a:endParaRPr lang="en-US" altLang="zh-TW" sz="2400" dirty="0" smtClean="0">
              <a:solidFill>
                <a:schemeClr val="tx1">
                  <a:lumMod val="50000"/>
                  <a:lumOff val="50000"/>
                </a:schemeClr>
              </a:solidFill>
              <a:latin typeface="微軟正黑體" panose="020B0604030504040204" pitchFamily="34" charset="-120"/>
              <a:ea typeface="微軟正黑體" panose="020B0604030504040204" pitchFamily="34" charset="-120"/>
            </a:endParaRPr>
          </a:p>
          <a:p>
            <a:r>
              <a:rPr lang="en-US" altLang="zh-TW" sz="2400" dirty="0" smtClean="0">
                <a:solidFill>
                  <a:schemeClr val="tx1">
                    <a:lumMod val="50000"/>
                    <a:lumOff val="50000"/>
                  </a:schemeClr>
                </a:solidFill>
                <a:latin typeface="微軟正黑體" panose="020B0604030504040204" pitchFamily="34" charset="-120"/>
                <a:ea typeface="微軟正黑體" panose="020B0604030504040204" pitchFamily="34" charset="-120"/>
              </a:rPr>
              <a:t>    </a:t>
            </a:r>
            <a:endParaRPr lang="zh-TW" altLang="en-US" sz="24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8759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7 -7.40741E-7 L -0.18255 0.00255 " pathEditMode="relative" rAng="0" ptsTypes="AA">
                                      <p:cBhvr>
                                        <p:cTn id="6" dur="2000" fill="hold"/>
                                        <p:tgtEl>
                                          <p:spTgt spid="5"/>
                                        </p:tgtEl>
                                        <p:attrNameLst>
                                          <p:attrName>ppt_x</p:attrName>
                                          <p:attrName>ppt_y</p:attrName>
                                        </p:attrNameLst>
                                      </p:cBhvr>
                                      <p:rCtr x="-9128" y="116"/>
                                    </p:animMotion>
                                  </p:childTnLst>
                                </p:cTn>
                              </p:par>
                              <p:par>
                                <p:cTn id="7" presetID="63" presetClass="path" presetSubtype="0" accel="50000" decel="50000" fill="hold" nodeType="withEffect">
                                  <p:stCondLst>
                                    <p:cond delay="0"/>
                                  </p:stCondLst>
                                  <p:childTnLst>
                                    <p:animMotion origin="layout" path="M 0.00065 -7.40741E-7 L 0.18359 -7.40741E-7 " pathEditMode="relative" rAng="0" ptsTypes="AA">
                                      <p:cBhvr>
                                        <p:cTn id="8" dur="2000" fill="hold"/>
                                        <p:tgtEl>
                                          <p:spTgt spid="7"/>
                                        </p:tgtEl>
                                        <p:attrNameLst>
                                          <p:attrName>ppt_x</p:attrName>
                                          <p:attrName>ppt_y</p:attrName>
                                        </p:attrNameLst>
                                      </p:cBhvr>
                                      <p:rCtr x="9141" y="0"/>
                                    </p:animMotion>
                                  </p:childTnLst>
                                </p:cTn>
                              </p:par>
                              <p:par>
                                <p:cTn id="9" presetID="16" presetClass="entr" presetSubtype="37"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400"/>
                                        <p:tgtEl>
                                          <p:spTgt spid="9"/>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childTnLst>
                          </p:cTn>
                        </p:par>
                        <p:par>
                          <p:cTn id="16" fill="hold">
                            <p:stCondLst>
                              <p:cond delay="2500"/>
                            </p:stCondLst>
                            <p:childTnLst>
                              <p:par>
                                <p:cTn id="17" presetID="22" presetClass="entr" presetSubtype="8"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500"/>
                                        <p:tgtEl>
                                          <p:spTgt spid="3">
                                            <p:txEl>
                                              <p:pRg st="1" end="1"/>
                                            </p:txEl>
                                          </p:spTgt>
                                        </p:tgtEl>
                                      </p:cBhvr>
                                    </p:animEffect>
                                  </p:childTnLst>
                                </p:cTn>
                              </p:par>
                            </p:childTnLst>
                          </p:cTn>
                        </p:par>
                        <p:par>
                          <p:cTn id="20" fill="hold">
                            <p:stCondLst>
                              <p:cond delay="3000"/>
                            </p:stCondLst>
                            <p:childTnLst>
                              <p:par>
                                <p:cTn id="21" presetID="5"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流程圖: 資料 24"/>
          <p:cNvSpPr/>
          <p:nvPr/>
        </p:nvSpPr>
        <p:spPr>
          <a:xfrm>
            <a:off x="-260275" y="870426"/>
            <a:ext cx="4846320" cy="369094"/>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資料展示</a:t>
            </a:r>
            <a:endParaRPr lang="zh-TW" altLang="en-US" dirty="0"/>
          </a:p>
        </p:txBody>
      </p:sp>
      <p:pic>
        <p:nvPicPr>
          <p:cNvPr id="5" name="內容版面配置區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32643" y="3542111"/>
            <a:ext cx="1102925" cy="1102925"/>
          </a:xfr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6901" y="4922281"/>
            <a:ext cx="1102925" cy="1102925"/>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9932" y="977996"/>
            <a:ext cx="1103439" cy="1103439"/>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9826" y="3542111"/>
            <a:ext cx="1102925" cy="1102925"/>
          </a:xfrm>
          <a:prstGeom prst="rect">
            <a:avLst/>
          </a:prstGeom>
        </p:spPr>
      </p:pic>
      <p:pic>
        <p:nvPicPr>
          <p:cNvPr id="9" name="圖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07593" y="1744821"/>
            <a:ext cx="1103439" cy="1103439"/>
          </a:xfrm>
          <a:prstGeom prst="rect">
            <a:avLst/>
          </a:prstGeom>
        </p:spPr>
      </p:pic>
      <p:pic>
        <p:nvPicPr>
          <p:cNvPr id="11" name="圖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22437" y="2566851"/>
            <a:ext cx="1950520" cy="1950520"/>
          </a:xfrm>
          <a:prstGeom prst="rect">
            <a:avLst/>
          </a:prstGeom>
        </p:spPr>
      </p:pic>
      <p:pic>
        <p:nvPicPr>
          <p:cNvPr id="13" name="圖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92271" y="1740717"/>
            <a:ext cx="1107543" cy="1107543"/>
          </a:xfrm>
          <a:prstGeom prst="rect">
            <a:avLst/>
          </a:prstGeom>
        </p:spPr>
      </p:pic>
      <p:sp>
        <p:nvSpPr>
          <p:cNvPr id="14" name="文字方塊 13"/>
          <p:cNvSpPr txBox="1"/>
          <p:nvPr/>
        </p:nvSpPr>
        <p:spPr>
          <a:xfrm>
            <a:off x="2004646" y="2142263"/>
            <a:ext cx="1207382"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畜牧業</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豬</a:t>
            </a:r>
            <a:endParaRPr lang="zh-TW" altLang="en-US" dirty="0">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8413154" y="2134539"/>
            <a:ext cx="1207382"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畜牧業</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雞</a:t>
            </a:r>
            <a:endParaRPr lang="zh-TW" altLang="en-US" dirty="0">
              <a:latin typeface="微軟正黑體" panose="020B0604030504040204" pitchFamily="34" charset="-120"/>
              <a:ea typeface="微軟正黑體" panose="020B0604030504040204" pitchFamily="34" charset="-120"/>
            </a:endParaRPr>
          </a:p>
        </p:txBody>
      </p:sp>
      <p:sp>
        <p:nvSpPr>
          <p:cNvPr id="16" name="文字方塊 15"/>
          <p:cNvSpPr txBox="1"/>
          <p:nvPr/>
        </p:nvSpPr>
        <p:spPr>
          <a:xfrm>
            <a:off x="6559026" y="1280665"/>
            <a:ext cx="1265090"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畜牧業</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牛 </a:t>
            </a:r>
            <a:endParaRPr lang="zh-TW" altLang="en-US" dirty="0">
              <a:latin typeface="微軟正黑體" panose="020B0604030504040204" pitchFamily="34" charset="-120"/>
              <a:ea typeface="微軟正黑體" panose="020B0604030504040204" pitchFamily="34" charset="-120"/>
            </a:endParaRPr>
          </a:p>
        </p:txBody>
      </p:sp>
      <p:sp>
        <p:nvSpPr>
          <p:cNvPr id="17" name="文字方塊 16"/>
          <p:cNvSpPr txBox="1"/>
          <p:nvPr/>
        </p:nvSpPr>
        <p:spPr>
          <a:xfrm>
            <a:off x="2846844" y="5289595"/>
            <a:ext cx="1438214"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畜牧業</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其他</a:t>
            </a:r>
            <a:endParaRPr lang="zh-TW" altLang="en-US"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2387255" y="3908907"/>
            <a:ext cx="646331"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工廠</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8703289" y="3908907"/>
            <a:ext cx="646331"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石油</a:t>
            </a:r>
            <a:endParaRPr lang="zh-TW" altLang="en-US" dirty="0">
              <a:latin typeface="微軟正黑體" panose="020B0604030504040204" pitchFamily="34" charset="-120"/>
              <a:ea typeface="微軟正黑體" panose="020B0604030504040204" pitchFamily="34" charset="-120"/>
            </a:endParaRPr>
          </a:p>
        </p:txBody>
      </p:sp>
      <p:sp>
        <p:nvSpPr>
          <p:cNvPr id="21" name="文字方塊 20"/>
          <p:cNvSpPr txBox="1"/>
          <p:nvPr/>
        </p:nvSpPr>
        <p:spPr>
          <a:xfrm>
            <a:off x="7756067" y="5273553"/>
            <a:ext cx="646331"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化工</a:t>
            </a:r>
            <a:endParaRPr lang="en-US" altLang="zh-TW" dirty="0" smtClean="0">
              <a:latin typeface="微軟正黑體" panose="020B0604030504040204" pitchFamily="34" charset="-120"/>
              <a:ea typeface="微軟正黑體" panose="020B0604030504040204" pitchFamily="34" charset="-120"/>
            </a:endParaRPr>
          </a:p>
        </p:txBody>
      </p:sp>
      <p:pic>
        <p:nvPicPr>
          <p:cNvPr id="22" name="圖片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89920" y="6477398"/>
            <a:ext cx="1287078" cy="257666"/>
          </a:xfrm>
          <a:prstGeom prst="rect">
            <a:avLst/>
          </a:prstGeom>
        </p:spPr>
      </p:pic>
      <p:pic>
        <p:nvPicPr>
          <p:cNvPr id="23" name="內容版面配置區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47959" y="6409661"/>
            <a:ext cx="346432" cy="380267"/>
          </a:xfrm>
          <a:prstGeom prst="rect">
            <a:avLst/>
          </a:prstGeom>
        </p:spPr>
      </p:pic>
      <p:sp>
        <p:nvSpPr>
          <p:cNvPr id="24" name="文字方塊 23"/>
          <p:cNvSpPr txBox="1"/>
          <p:nvPr/>
        </p:nvSpPr>
        <p:spPr>
          <a:xfrm>
            <a:off x="5525156" y="4098814"/>
            <a:ext cx="877163" cy="646331"/>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觀測站</a:t>
            </a:r>
            <a:endParaRPr lang="en-US" altLang="zh-TW" dirty="0" smtClean="0">
              <a:latin typeface="微軟正黑體" panose="020B0604030504040204" pitchFamily="34" charset="-120"/>
              <a:ea typeface="微軟正黑體" panose="020B0604030504040204" pitchFamily="34" charset="-120"/>
            </a:endParaRPr>
          </a:p>
          <a:p>
            <a:endParaRPr lang="en-US" altLang="zh-TW" dirty="0" smtClean="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81299" y="4966354"/>
            <a:ext cx="1102925" cy="1102925"/>
          </a:xfrm>
          <a:prstGeom prst="rect">
            <a:avLst/>
          </a:prstGeom>
        </p:spPr>
      </p:pic>
    </p:spTree>
    <p:extLst>
      <p:ext uri="{BB962C8B-B14F-4D97-AF65-F5344CB8AC3E}">
        <p14:creationId xmlns:p14="http://schemas.microsoft.com/office/powerpoint/2010/main" val="30937918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3"/>
          <a:srcRect t="7125"/>
          <a:stretch/>
        </p:blipFill>
        <p:spPr>
          <a:xfrm>
            <a:off x="543592" y="0"/>
            <a:ext cx="11008561" cy="6858000"/>
          </a:xfrm>
          <a:prstGeom prst="rect">
            <a:avLst/>
          </a:prstGeom>
        </p:spPr>
      </p:pic>
      <p:sp>
        <p:nvSpPr>
          <p:cNvPr id="25" name="流程圖: 資料 24"/>
          <p:cNvSpPr/>
          <p:nvPr/>
        </p:nvSpPr>
        <p:spPr>
          <a:xfrm>
            <a:off x="-260276" y="882316"/>
            <a:ext cx="6308149" cy="357204"/>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資料視覺化展示</a:t>
            </a:r>
            <a:endParaRPr lang="zh-TW" altLang="en-US" dirty="0"/>
          </a:p>
        </p:txBody>
      </p:sp>
    </p:spTree>
    <p:extLst>
      <p:ext uri="{BB962C8B-B14F-4D97-AF65-F5344CB8AC3E}">
        <p14:creationId xmlns:p14="http://schemas.microsoft.com/office/powerpoint/2010/main" val="3577444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3">
            <a:extLst>
              <a:ext uri="{28A0092B-C50C-407E-A947-70E740481C1C}">
                <a14:useLocalDpi xmlns:a14="http://schemas.microsoft.com/office/drawing/2010/main" val="0"/>
              </a:ext>
            </a:extLst>
          </a:blip>
          <a:srcRect t="7727"/>
          <a:stretch/>
        </p:blipFill>
        <p:spPr>
          <a:xfrm>
            <a:off x="0" y="0"/>
            <a:ext cx="12741111" cy="6858000"/>
          </a:xfrm>
          <a:prstGeom prst="rect">
            <a:avLst/>
          </a:prstGeom>
        </p:spPr>
      </p:pic>
      <p:sp>
        <p:nvSpPr>
          <p:cNvPr id="25" name="流程圖: 資料 24"/>
          <p:cNvSpPr/>
          <p:nvPr/>
        </p:nvSpPr>
        <p:spPr>
          <a:xfrm>
            <a:off x="-260276" y="882316"/>
            <a:ext cx="6308149" cy="357204"/>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資料視覺化展示</a:t>
            </a:r>
            <a:endParaRPr lang="zh-TW" altLang="en-US" dirty="0"/>
          </a:p>
        </p:txBody>
      </p:sp>
      <p:pic>
        <p:nvPicPr>
          <p:cNvPr id="7" name="圖片 6"/>
          <p:cNvPicPr>
            <a:picLocks noChangeAspect="1"/>
          </p:cNvPicPr>
          <p:nvPr/>
        </p:nvPicPr>
        <p:blipFill rotWithShape="1">
          <a:blip r:embed="rId4">
            <a:extLst>
              <a:ext uri="{28A0092B-C50C-407E-A947-70E740481C1C}">
                <a14:useLocalDpi xmlns:a14="http://schemas.microsoft.com/office/drawing/2010/main" val="0"/>
              </a:ext>
            </a:extLst>
          </a:blip>
          <a:srcRect t="8181"/>
          <a:stretch/>
        </p:blipFill>
        <p:spPr>
          <a:xfrm>
            <a:off x="0" y="14299"/>
            <a:ext cx="12777489" cy="6843701"/>
          </a:xfrm>
          <a:prstGeom prst="rect">
            <a:avLst/>
          </a:prstGeom>
        </p:spPr>
      </p:pic>
    </p:spTree>
    <p:extLst>
      <p:ext uri="{BB962C8B-B14F-4D97-AF65-F5344CB8AC3E}">
        <p14:creationId xmlns:p14="http://schemas.microsoft.com/office/powerpoint/2010/main" val="267953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5400"/>
            <a:ext cx="11277600" cy="6807200"/>
          </a:xfrm>
          <a:prstGeom prst="rect">
            <a:avLst/>
          </a:prstGeom>
        </p:spPr>
      </p:pic>
      <p:sp>
        <p:nvSpPr>
          <p:cNvPr id="25" name="流程圖: 資料 24"/>
          <p:cNvSpPr/>
          <p:nvPr/>
        </p:nvSpPr>
        <p:spPr>
          <a:xfrm>
            <a:off x="-260276" y="882316"/>
            <a:ext cx="6308149" cy="357204"/>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資料視覺化展示</a:t>
            </a:r>
            <a:endParaRPr lang="zh-TW" altLang="en-US" dirty="0"/>
          </a:p>
        </p:txBody>
      </p:sp>
    </p:spTree>
    <p:extLst>
      <p:ext uri="{BB962C8B-B14F-4D97-AF65-F5344CB8AC3E}">
        <p14:creationId xmlns:p14="http://schemas.microsoft.com/office/powerpoint/2010/main" val="385516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圖: 資料 4"/>
          <p:cNvSpPr/>
          <p:nvPr/>
        </p:nvSpPr>
        <p:spPr>
          <a:xfrm>
            <a:off x="-260275" y="870426"/>
            <a:ext cx="4846320" cy="369094"/>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資料改</a:t>
            </a:r>
            <a:r>
              <a:rPr lang="zh-TW" altLang="en-US" dirty="0"/>
              <a:t>造</a:t>
            </a:r>
          </a:p>
        </p:txBody>
      </p:sp>
      <p:sp>
        <p:nvSpPr>
          <p:cNvPr id="3" name="內容版面配置區 2"/>
          <p:cNvSpPr>
            <a:spLocks noGrp="1"/>
          </p:cNvSpPr>
          <p:nvPr>
            <p:ph idx="1"/>
          </p:nvPr>
        </p:nvSpPr>
        <p:spPr>
          <a:xfrm>
            <a:off x="203394" y="1446680"/>
            <a:ext cx="10515600" cy="4351338"/>
          </a:xfrm>
        </p:spPr>
        <p:txBody>
          <a:bodyPr/>
          <a:lstStyle/>
          <a:p>
            <a:pPr marL="0" indent="0">
              <a:buNone/>
            </a:pPr>
            <a:r>
              <a:rPr lang="zh-TW" altLang="en-US" dirty="0" smtClean="0"/>
              <a:t>行政院農委會 畜牧場登記管理系統</a:t>
            </a:r>
            <a:endParaRPr lang="en-US" altLang="zh-TW" dirty="0" smtClean="0"/>
          </a:p>
        </p:txBody>
      </p:sp>
      <p:pic>
        <p:nvPicPr>
          <p:cNvPr id="9" name="圖片 8"/>
          <p:cNvPicPr>
            <a:picLocks noChangeAspect="1"/>
          </p:cNvPicPr>
          <p:nvPr/>
        </p:nvPicPr>
        <p:blipFill>
          <a:blip r:embed="rId2"/>
          <a:stretch>
            <a:fillRect/>
          </a:stretch>
        </p:blipFill>
        <p:spPr>
          <a:xfrm>
            <a:off x="340900" y="2037017"/>
            <a:ext cx="5755100" cy="5445756"/>
          </a:xfrm>
          <a:prstGeom prst="rect">
            <a:avLst/>
          </a:prstGeom>
        </p:spPr>
      </p:pic>
      <p:pic>
        <p:nvPicPr>
          <p:cNvPr id="11" name="圖片 10"/>
          <p:cNvPicPr>
            <a:picLocks noChangeAspect="1"/>
          </p:cNvPicPr>
          <p:nvPr/>
        </p:nvPicPr>
        <p:blipFill>
          <a:blip r:embed="rId3"/>
          <a:stretch>
            <a:fillRect/>
          </a:stretch>
        </p:blipFill>
        <p:spPr>
          <a:xfrm>
            <a:off x="6412514" y="2035351"/>
            <a:ext cx="5971220" cy="4822649"/>
          </a:xfrm>
          <a:prstGeom prst="rect">
            <a:avLst/>
          </a:prstGeom>
        </p:spPr>
      </p:pic>
      <p:sp>
        <p:nvSpPr>
          <p:cNvPr id="12" name="文字方塊 11"/>
          <p:cNvSpPr txBox="1"/>
          <p:nvPr/>
        </p:nvSpPr>
        <p:spPr>
          <a:xfrm>
            <a:off x="4795188" y="870426"/>
            <a:ext cx="2262158" cy="369332"/>
          </a:xfrm>
          <a:prstGeom prst="rect">
            <a:avLst/>
          </a:prstGeom>
          <a:solidFill>
            <a:schemeClr val="accent1">
              <a:lumMod val="40000"/>
              <a:lumOff val="60000"/>
            </a:schemeClr>
          </a:solid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將原始官方資料統整</a:t>
            </a:r>
            <a:endParaRPr lang="zh-TW" altLang="en-US" dirty="0">
              <a:latin typeface="微軟正黑體" panose="020B0604030504040204" pitchFamily="34" charset="-120"/>
              <a:ea typeface="微軟正黑體" panose="020B0604030504040204" pitchFamily="34" charset="-120"/>
            </a:endParaRPr>
          </a:p>
        </p:txBody>
      </p:sp>
      <p:sp>
        <p:nvSpPr>
          <p:cNvPr id="14" name="內容版面配置區 2"/>
          <p:cNvSpPr txBox="1">
            <a:spLocks/>
          </p:cNvSpPr>
          <p:nvPr/>
        </p:nvSpPr>
        <p:spPr>
          <a:xfrm>
            <a:off x="7760740" y="148019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dirty="0" smtClean="0"/>
              <a:t>經濟部統計處 工廠名錄</a:t>
            </a:r>
            <a:endParaRPr lang="en-US" altLang="zh-TW" dirty="0" smtClean="0"/>
          </a:p>
        </p:txBody>
      </p:sp>
    </p:spTree>
    <p:extLst>
      <p:ext uri="{BB962C8B-B14F-4D97-AF65-F5344CB8AC3E}">
        <p14:creationId xmlns:p14="http://schemas.microsoft.com/office/powerpoint/2010/main" val="29270027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圖: 資料 3"/>
          <p:cNvSpPr/>
          <p:nvPr/>
        </p:nvSpPr>
        <p:spPr>
          <a:xfrm>
            <a:off x="-260275" y="870426"/>
            <a:ext cx="4846320" cy="369094"/>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資料改</a:t>
            </a:r>
            <a:r>
              <a:rPr lang="zh-TW" altLang="en-US" dirty="0"/>
              <a:t>造</a:t>
            </a:r>
          </a:p>
        </p:txBody>
      </p:sp>
      <p:pic>
        <p:nvPicPr>
          <p:cNvPr id="6" name="內容版面配置區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959" y="6409661"/>
            <a:ext cx="346432" cy="380267"/>
          </a:xfrm>
          <a:prstGeom prst="rect">
            <a:avLst/>
          </a:prstGeom>
        </p:spPr>
      </p:pic>
      <p:sp>
        <p:nvSpPr>
          <p:cNvPr id="9" name="文字方塊 8"/>
          <p:cNvSpPr txBox="1"/>
          <p:nvPr/>
        </p:nvSpPr>
        <p:spPr>
          <a:xfrm>
            <a:off x="4586045" y="843240"/>
            <a:ext cx="3762568" cy="369332"/>
          </a:xfrm>
          <a:prstGeom prst="rect">
            <a:avLst/>
          </a:prstGeom>
          <a:solidFill>
            <a:schemeClr val="accent1">
              <a:lumMod val="40000"/>
              <a:lumOff val="60000"/>
            </a:schemeClr>
          </a:solid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將地號資料 以手動方式 轉為經緯度</a:t>
            </a:r>
            <a:endParaRPr lang="zh-TW" altLang="en-US" dirty="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994" y="6468834"/>
            <a:ext cx="1473006" cy="295163"/>
          </a:xfrm>
          <a:prstGeom prst="rect">
            <a:avLst/>
          </a:prstGeom>
        </p:spPr>
      </p:pic>
      <p:pic>
        <p:nvPicPr>
          <p:cNvPr id="11" name="圖片 10"/>
          <p:cNvPicPr>
            <a:picLocks noChangeAspect="1"/>
          </p:cNvPicPr>
          <p:nvPr/>
        </p:nvPicPr>
        <p:blipFill>
          <a:blip r:embed="rId4"/>
          <a:stretch>
            <a:fillRect/>
          </a:stretch>
        </p:blipFill>
        <p:spPr>
          <a:xfrm>
            <a:off x="0" y="1505967"/>
            <a:ext cx="12192000" cy="4903694"/>
          </a:xfrm>
          <a:prstGeom prst="rect">
            <a:avLst/>
          </a:prstGeom>
        </p:spPr>
      </p:pic>
      <p:pic>
        <p:nvPicPr>
          <p:cNvPr id="12" name="圖片 11"/>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03206" y="3380030"/>
            <a:ext cx="837029" cy="837029"/>
          </a:xfrm>
          <a:prstGeom prst="rect">
            <a:avLst/>
          </a:prstGeom>
        </p:spPr>
      </p:pic>
      <p:sp>
        <p:nvSpPr>
          <p:cNvPr id="3" name="內容版面配置區 2"/>
          <p:cNvSpPr>
            <a:spLocks noGrp="1"/>
          </p:cNvSpPr>
          <p:nvPr>
            <p:ph idx="1"/>
          </p:nvPr>
        </p:nvSpPr>
        <p:spPr>
          <a:xfrm>
            <a:off x="1045406" y="5923334"/>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TW" altLang="en-US" dirty="0" smtClean="0"/>
              <a:t>內政部地籍圖資網路便民服務系統</a:t>
            </a:r>
            <a:endParaRPr kumimoji="1" lang="en-US" altLang="zh-TW"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zh-TW" altLang="en-US" dirty="0"/>
          </a:p>
        </p:txBody>
      </p:sp>
    </p:spTree>
    <p:extLst>
      <p:ext uri="{BB962C8B-B14F-4D97-AF65-F5344CB8AC3E}">
        <p14:creationId xmlns:p14="http://schemas.microsoft.com/office/powerpoint/2010/main" val="11930569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8487" y="1888461"/>
            <a:ext cx="8112688" cy="4521200"/>
          </a:xfrm>
          <a:prstGeom prst="rect">
            <a:avLst/>
          </a:prstGeom>
        </p:spPr>
      </p:pic>
      <p:sp>
        <p:nvSpPr>
          <p:cNvPr id="4" name="流程圖: 資料 3"/>
          <p:cNvSpPr/>
          <p:nvPr/>
        </p:nvSpPr>
        <p:spPr>
          <a:xfrm>
            <a:off x="-260276" y="914400"/>
            <a:ext cx="7562224" cy="325120"/>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內容版面配置區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7959" y="6409661"/>
            <a:ext cx="346432" cy="380267"/>
          </a:xfrm>
          <a:prstGeom prst="rect">
            <a:avLst/>
          </a:prstGeom>
        </p:spPr>
      </p:pic>
      <p:sp>
        <p:nvSpPr>
          <p:cNvPr id="3" name="標題 2"/>
          <p:cNvSpPr>
            <a:spLocks noGrp="1"/>
          </p:cNvSpPr>
          <p:nvPr>
            <p:ph type="title"/>
          </p:nvPr>
        </p:nvSpPr>
        <p:spPr/>
        <p:txBody>
          <a:bodyPr/>
          <a:lstStyle/>
          <a:p>
            <a:r>
              <a:rPr lang="zh-TW" altLang="en-US" dirty="0" smtClean="0"/>
              <a:t>回饋</a:t>
            </a:r>
            <a:r>
              <a:rPr lang="en-US" altLang="zh-TW" dirty="0" smtClean="0"/>
              <a:t>/</a:t>
            </a:r>
            <a:r>
              <a:rPr lang="zh-TW" altLang="en-US" dirty="0" smtClean="0"/>
              <a:t> 需官方資料</a:t>
            </a:r>
            <a:r>
              <a:rPr lang="zh-TW" altLang="en-US" dirty="0"/>
              <a:t>釋出</a:t>
            </a:r>
          </a:p>
        </p:txBody>
      </p:sp>
      <p:sp>
        <p:nvSpPr>
          <p:cNvPr id="12" name="內容版面配置區 2"/>
          <p:cNvSpPr>
            <a:spLocks noGrp="1"/>
          </p:cNvSpPr>
          <p:nvPr>
            <p:ph idx="1"/>
          </p:nvPr>
        </p:nvSpPr>
        <p:spPr>
          <a:xfrm>
            <a:off x="5090159" y="3107250"/>
            <a:ext cx="10515600" cy="4351338"/>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4000" dirty="0" smtClean="0"/>
              <a:t>嘉義縣市</a:t>
            </a:r>
            <a:endParaRPr lang="zh-TW" altLang="en-US" sz="4000" dirty="0"/>
          </a:p>
        </p:txBody>
      </p:sp>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8994" y="6468834"/>
            <a:ext cx="1473006" cy="295163"/>
          </a:xfrm>
          <a:prstGeom prst="rect">
            <a:avLst/>
          </a:prstGeom>
        </p:spPr>
      </p:pic>
      <p:sp>
        <p:nvSpPr>
          <p:cNvPr id="13" name="直角三角形 12"/>
          <p:cNvSpPr/>
          <p:nvPr/>
        </p:nvSpPr>
        <p:spPr>
          <a:xfrm rot="20733381">
            <a:off x="7196397" y="3220644"/>
            <a:ext cx="3964035" cy="1732385"/>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內容版面配置區 2"/>
          <p:cNvSpPr txBox="1">
            <a:spLocks/>
          </p:cNvSpPr>
          <p:nvPr/>
        </p:nvSpPr>
        <p:spPr>
          <a:xfrm>
            <a:off x="7344805" y="4206320"/>
            <a:ext cx="3969035" cy="1427517"/>
          </a:xfrm>
          <a:prstGeom prst="rect">
            <a:avLst/>
          </a:prstGeom>
          <a:solidFill>
            <a:schemeClr val="accent4">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pPr>
            <a:r>
              <a:rPr lang="zh-TW" altLang="en-US" sz="4000" dirty="0" smtClean="0"/>
              <a:t>相關疾病分佈</a:t>
            </a:r>
            <a:endParaRPr lang="en-US" altLang="zh-TW" sz="4000" dirty="0" smtClean="0"/>
          </a:p>
          <a:p>
            <a:pPr marL="0" indent="0">
              <a:lnSpc>
                <a:spcPct val="100000"/>
              </a:lnSpc>
              <a:spcBef>
                <a:spcPts val="0"/>
              </a:spcBef>
              <a:buFontTx/>
              <a:buNone/>
            </a:pPr>
            <a:r>
              <a:rPr lang="zh-TW" altLang="en-US" sz="4000" dirty="0" smtClean="0"/>
              <a:t>缺乏小區塊資料</a:t>
            </a:r>
            <a:endParaRPr lang="zh-TW" altLang="en-US" sz="4000" dirty="0"/>
          </a:p>
        </p:txBody>
      </p:sp>
    </p:spTree>
    <p:extLst>
      <p:ext uri="{BB962C8B-B14F-4D97-AF65-F5344CB8AC3E}">
        <p14:creationId xmlns:p14="http://schemas.microsoft.com/office/powerpoint/2010/main" val="318133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0"/>
            <a:ext cx="9753600" cy="6858000"/>
          </a:xfrm>
          <a:prstGeom prst="rect">
            <a:avLst/>
          </a:prstGeom>
        </p:spPr>
      </p:pic>
      <p:pic>
        <p:nvPicPr>
          <p:cNvPr id="13" name="圖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0"/>
            <a:ext cx="9753600" cy="6858000"/>
          </a:xfrm>
          <a:prstGeom prst="rect">
            <a:avLst/>
          </a:prstGeom>
        </p:spPr>
      </p:pic>
      <p:pic>
        <p:nvPicPr>
          <p:cNvPr id="18" name="圖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0"/>
            <a:ext cx="9753600" cy="6858000"/>
          </a:xfrm>
          <a:prstGeom prst="rect">
            <a:avLst/>
          </a:prstGeom>
        </p:spPr>
      </p:pic>
      <p:pic>
        <p:nvPicPr>
          <p:cNvPr id="22" name="圖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0"/>
            <a:ext cx="9753600" cy="6858000"/>
          </a:xfrm>
          <a:prstGeom prst="rect">
            <a:avLst/>
          </a:prstGeom>
        </p:spPr>
      </p:pic>
      <p:pic>
        <p:nvPicPr>
          <p:cNvPr id="23" name="圖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200" y="0"/>
            <a:ext cx="9753600" cy="6858000"/>
          </a:xfrm>
          <a:prstGeom prst="rect">
            <a:avLst/>
          </a:prstGeom>
        </p:spPr>
      </p:pic>
      <p:pic>
        <p:nvPicPr>
          <p:cNvPr id="24" name="圖片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200" y="0"/>
            <a:ext cx="9753600" cy="6858000"/>
          </a:xfrm>
          <a:prstGeom prst="rect">
            <a:avLst/>
          </a:prstGeom>
        </p:spPr>
      </p:pic>
      <p:pic>
        <p:nvPicPr>
          <p:cNvPr id="17" name="圖片 16"/>
          <p:cNvPicPr>
            <a:picLocks noChangeAspect="1"/>
          </p:cNvPicPr>
          <p:nvPr/>
        </p:nvPicPr>
        <p:blipFill rotWithShape="1">
          <a:blip r:embed="rId9" cstate="print">
            <a:extLst>
              <a:ext uri="{28A0092B-C50C-407E-A947-70E740481C1C}">
                <a14:useLocalDpi xmlns:a14="http://schemas.microsoft.com/office/drawing/2010/main" val="0"/>
              </a:ext>
            </a:extLst>
          </a:blip>
          <a:srcRect r="51940"/>
          <a:stretch/>
        </p:blipFill>
        <p:spPr>
          <a:xfrm>
            <a:off x="5042586" y="2504871"/>
            <a:ext cx="1015314" cy="2318926"/>
          </a:xfrm>
          <a:prstGeom prst="rect">
            <a:avLst/>
          </a:prstGeom>
        </p:spPr>
      </p:pic>
      <p:pic>
        <p:nvPicPr>
          <p:cNvPr id="25" name="圖片 24"/>
          <p:cNvPicPr>
            <a:picLocks noChangeAspect="1"/>
          </p:cNvPicPr>
          <p:nvPr/>
        </p:nvPicPr>
        <p:blipFill rotWithShape="1">
          <a:blip r:embed="rId9" cstate="print">
            <a:extLst>
              <a:ext uri="{28A0092B-C50C-407E-A947-70E740481C1C}">
                <a14:useLocalDpi xmlns:a14="http://schemas.microsoft.com/office/drawing/2010/main" val="0"/>
              </a:ext>
            </a:extLst>
          </a:blip>
          <a:srcRect l="48197"/>
          <a:stretch/>
        </p:blipFill>
        <p:spPr>
          <a:xfrm>
            <a:off x="6057899" y="2504871"/>
            <a:ext cx="1094397" cy="2318926"/>
          </a:xfrm>
          <a:prstGeom prst="rect">
            <a:avLst/>
          </a:prstGeom>
        </p:spPr>
      </p:pic>
      <p:sp>
        <p:nvSpPr>
          <p:cNvPr id="3" name="標題 2"/>
          <p:cNvSpPr>
            <a:spLocks noGrp="1"/>
          </p:cNvSpPr>
          <p:nvPr>
            <p:ph type="title"/>
          </p:nvPr>
        </p:nvSpPr>
        <p:spPr>
          <a:xfrm>
            <a:off x="3342534" y="618012"/>
            <a:ext cx="8432372" cy="3046322"/>
          </a:xfrm>
        </p:spPr>
        <p:txBody>
          <a:bodyPr>
            <a:normAutofit/>
          </a:bodyPr>
          <a:lstStyle/>
          <a:p>
            <a:r>
              <a:rPr lang="zh-TW" altLang="en-US" sz="4000"/>
              <a:t>公民</a:t>
            </a:r>
            <a:r>
              <a:rPr lang="zh-TW" altLang="en-US" sz="4000"/>
              <a:t>齊</a:t>
            </a:r>
            <a:r>
              <a:rPr lang="zh-TW" altLang="en-US" sz="4000" smtClean="0"/>
              <a:t>參與  污染</a:t>
            </a:r>
            <a:r>
              <a:rPr lang="zh-TW" altLang="en-US" sz="4000"/>
              <a:t>遠離</a:t>
            </a:r>
            <a:r>
              <a:rPr lang="zh-TW" altLang="en-US" sz="4000" smtClean="0"/>
              <a:t>嘉</a:t>
            </a:r>
            <a:endParaRPr lang="zh-TW" altLang="en-US" sz="4000" dirty="0"/>
          </a:p>
        </p:txBody>
      </p:sp>
      <p:pic>
        <p:nvPicPr>
          <p:cNvPr id="27" name="圖片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56246" y="1554323"/>
            <a:ext cx="1025040" cy="1025040"/>
          </a:xfrm>
          <a:prstGeom prst="rect">
            <a:avLst/>
          </a:prstGeom>
        </p:spPr>
      </p:pic>
    </p:spTree>
    <p:extLst>
      <p:ext uri="{BB962C8B-B14F-4D97-AF65-F5344CB8AC3E}">
        <p14:creationId xmlns:p14="http://schemas.microsoft.com/office/powerpoint/2010/main" val="414397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4"/>
                                        </p:tgtEl>
                                        <p:attrNameLst>
                                          <p:attrName>style.visibility</p:attrName>
                                        </p:attrNameLst>
                                      </p:cBhvr>
                                      <p:to>
                                        <p:strVal val="visible"/>
                                      </p:to>
                                    </p:set>
                                  </p:childTnLst>
                                </p:cTn>
                              </p:par>
                              <p:par>
                                <p:cTn id="19" presetID="2" presetClass="entr" presetSubtype="2"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1+#ppt_w/2"/>
                                          </p:val>
                                        </p:tav>
                                        <p:tav tm="100000">
                                          <p:val>
                                            <p:strVal val="#ppt_x"/>
                                          </p:val>
                                        </p:tav>
                                      </p:tavLst>
                                    </p:anim>
                                    <p:anim calcmode="lin" valueType="num">
                                      <p:cBhvr additive="base">
                                        <p:cTn id="22" dur="500" fill="hold"/>
                                        <p:tgtEl>
                                          <p:spTgt spid="25"/>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12" presetClass="entr" presetSubtype="4"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p:tgtEl>
                                          <p:spTgt spid="3"/>
                                        </p:tgtEl>
                                        <p:attrNameLst>
                                          <p:attrName>ppt_y</p:attrName>
                                        </p:attrNameLst>
                                      </p:cBhvr>
                                      <p:tavLst>
                                        <p:tav tm="0">
                                          <p:val>
                                            <p:strVal val="#ppt_y+#ppt_h*1.125000"/>
                                          </p:val>
                                        </p:tav>
                                        <p:tav tm="100000">
                                          <p:val>
                                            <p:strVal val="#ppt_y"/>
                                          </p:val>
                                        </p:tav>
                                      </p:tavLst>
                                    </p:anim>
                                    <p:animEffect transition="in" filter="wipe(up)">
                                      <p:cBhvr>
                                        <p:cTn id="31" dur="500"/>
                                        <p:tgtEl>
                                          <p:spTgt spid="3"/>
                                        </p:tgtEl>
                                      </p:cBhvr>
                                    </p:animEffect>
                                  </p:childTnLst>
                                </p:cTn>
                              </p:par>
                              <p:par>
                                <p:cTn id="32" presetID="9"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dissolv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流程圖: 資料 10"/>
          <p:cNvSpPr/>
          <p:nvPr/>
        </p:nvSpPr>
        <p:spPr>
          <a:xfrm rot="872359">
            <a:off x="-595633" y="1082428"/>
            <a:ext cx="3263164" cy="404987"/>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p:cNvGrpSpPr/>
          <p:nvPr/>
        </p:nvGrpSpPr>
        <p:grpSpPr>
          <a:xfrm>
            <a:off x="-2446020" y="1436402"/>
            <a:ext cx="4892040" cy="4892040"/>
            <a:chOff x="429768" y="1690688"/>
            <a:chExt cx="4892040" cy="4892040"/>
          </a:xfrm>
        </p:grpSpPr>
        <p:sp>
          <p:nvSpPr>
            <p:cNvPr id="5" name="橢圓 4"/>
            <p:cNvSpPr/>
            <p:nvPr/>
          </p:nvSpPr>
          <p:spPr>
            <a:xfrm>
              <a:off x="429768" y="1690688"/>
              <a:ext cx="4892040" cy="4892040"/>
            </a:xfrm>
            <a:prstGeom prst="ellipse">
              <a:avLst/>
            </a:prstGeom>
            <a:solidFill>
              <a:srgbClr val="465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1092549" y="2353469"/>
              <a:ext cx="3566477" cy="35664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 name="內容版面配置區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5466" y="2936468"/>
            <a:ext cx="2090932" cy="2295149"/>
          </a:xfrm>
        </p:spPr>
      </p:pic>
      <p:sp>
        <p:nvSpPr>
          <p:cNvPr id="2" name="標題 1"/>
          <p:cNvSpPr>
            <a:spLocks noGrp="1"/>
          </p:cNvSpPr>
          <p:nvPr>
            <p:ph type="title"/>
          </p:nvPr>
        </p:nvSpPr>
        <p:spPr>
          <a:xfrm rot="1173653">
            <a:off x="237254" y="692418"/>
            <a:ext cx="1810793" cy="1325563"/>
          </a:xfrm>
        </p:spPr>
        <p:txBody>
          <a:bodyPr>
            <a:noAutofit/>
          </a:bodyPr>
          <a:lstStyle/>
          <a:p>
            <a:r>
              <a:rPr lang="zh-TW" altLang="en-US" sz="5400" dirty="0" smtClean="0"/>
              <a:t>大</a:t>
            </a:r>
            <a:r>
              <a:rPr lang="zh-TW" altLang="en-US" sz="5400" dirty="0"/>
              <a:t>綱</a:t>
            </a:r>
            <a:endParaRPr lang="zh-TW" altLang="en-US" sz="6600" dirty="0"/>
          </a:p>
        </p:txBody>
      </p:sp>
      <p:sp>
        <p:nvSpPr>
          <p:cNvPr id="15" name="標題 1"/>
          <p:cNvSpPr txBox="1">
            <a:spLocks/>
          </p:cNvSpPr>
          <p:nvPr/>
        </p:nvSpPr>
        <p:spPr>
          <a:xfrm rot="20865149">
            <a:off x="2321077" y="1788210"/>
            <a:ext cx="32707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dirty="0" smtClean="0"/>
              <a:t>動機與目的</a:t>
            </a:r>
            <a:endParaRPr lang="zh-TW" altLang="en-US" dirty="0"/>
          </a:p>
        </p:txBody>
      </p:sp>
      <p:sp>
        <p:nvSpPr>
          <p:cNvPr id="25" name="標題 1"/>
          <p:cNvSpPr txBox="1">
            <a:spLocks/>
          </p:cNvSpPr>
          <p:nvPr/>
        </p:nvSpPr>
        <p:spPr>
          <a:xfrm>
            <a:off x="2510831" y="3084893"/>
            <a:ext cx="43661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dirty="0" smtClean="0"/>
              <a:t>資料改造與展示</a:t>
            </a:r>
            <a:endParaRPr lang="zh-TW" altLang="en-US" dirty="0"/>
          </a:p>
        </p:txBody>
      </p:sp>
      <p:sp>
        <p:nvSpPr>
          <p:cNvPr id="26" name="標題 1"/>
          <p:cNvSpPr txBox="1">
            <a:spLocks/>
          </p:cNvSpPr>
          <p:nvPr/>
        </p:nvSpPr>
        <p:spPr>
          <a:xfrm rot="702041">
            <a:off x="2377493" y="4498005"/>
            <a:ext cx="4488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dirty="0" smtClean="0"/>
              <a:t>回饋及資料釋出</a:t>
            </a:r>
            <a:endParaRPr lang="zh-TW" altLang="en-US" dirty="0"/>
          </a:p>
        </p:txBody>
      </p:sp>
      <p:pic>
        <p:nvPicPr>
          <p:cNvPr id="12" name="圖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994" y="6468834"/>
            <a:ext cx="1473006" cy="295163"/>
          </a:xfrm>
          <a:prstGeom prst="rect">
            <a:avLst/>
          </a:prstGeom>
        </p:spPr>
      </p:pic>
    </p:spTree>
    <p:extLst>
      <p:ext uri="{BB962C8B-B14F-4D97-AF65-F5344CB8AC3E}">
        <p14:creationId xmlns:p14="http://schemas.microsoft.com/office/powerpoint/2010/main" val="2427769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347959" y="6409661"/>
            <a:ext cx="346432" cy="380267"/>
          </a:xfr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8994" y="6468834"/>
            <a:ext cx="1473006" cy="295163"/>
          </a:xfrm>
          <a:prstGeom prst="rect">
            <a:avLst/>
          </a:prstGeom>
        </p:spPr>
      </p:pic>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700" y="0"/>
            <a:ext cx="9362661" cy="6858000"/>
          </a:xfrm>
          <a:prstGeom prst="rect">
            <a:avLst/>
          </a:prstGeom>
        </p:spPr>
      </p:pic>
    </p:spTree>
    <p:extLst>
      <p:ext uri="{BB962C8B-B14F-4D97-AF65-F5344CB8AC3E}">
        <p14:creationId xmlns:p14="http://schemas.microsoft.com/office/powerpoint/2010/main" val="979465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0925" y="3218210"/>
            <a:ext cx="3161407" cy="3604743"/>
          </a:xfrm>
          <a:prstGeom prst="rect">
            <a:avLst/>
          </a:prstGeom>
        </p:spPr>
      </p:pic>
      <p:pic>
        <p:nvPicPr>
          <p:cNvPr id="25" name="圖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6008" y="3674"/>
            <a:ext cx="3080512" cy="3080512"/>
          </a:xfrm>
          <a:prstGeom prst="rect">
            <a:avLst/>
          </a:prstGeom>
          <a:noFill/>
          <a:effectLst>
            <a:glow rad="127000">
              <a:schemeClr val="accent1">
                <a:alpha val="0"/>
              </a:schemeClr>
            </a:glow>
            <a:outerShdw blurRad="50800" dist="50800" dir="5400000" algn="ctr" rotWithShape="0">
              <a:srgbClr val="000000">
                <a:alpha val="0"/>
              </a:srgbClr>
            </a:outerShdw>
          </a:effectLst>
        </p:spPr>
      </p:pic>
      <p:pic>
        <p:nvPicPr>
          <p:cNvPr id="6" name="內容版面配置區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7959" y="6409661"/>
            <a:ext cx="346432" cy="380267"/>
          </a:xfrm>
          <a:prstGeom prst="rect">
            <a:avLst/>
          </a:prstGeom>
        </p:spPr>
      </p:pic>
      <p:pic>
        <p:nvPicPr>
          <p:cNvPr id="9" name="圖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18994" y="6468834"/>
            <a:ext cx="1473006" cy="295163"/>
          </a:xfrm>
          <a:prstGeom prst="rect">
            <a:avLst/>
          </a:prstGeom>
        </p:spPr>
      </p:pic>
      <p:sp>
        <p:nvSpPr>
          <p:cNvPr id="2" name="標題 1"/>
          <p:cNvSpPr>
            <a:spLocks noGrp="1"/>
          </p:cNvSpPr>
          <p:nvPr>
            <p:ph type="title"/>
          </p:nvPr>
        </p:nvSpPr>
        <p:spPr>
          <a:xfrm>
            <a:off x="5007343" y="819509"/>
            <a:ext cx="2167341" cy="1325563"/>
          </a:xfrm>
        </p:spPr>
        <p:txBody>
          <a:bodyPr/>
          <a:lstStyle/>
          <a:p>
            <a:pPr algn="ctr"/>
            <a:r>
              <a:rPr lang="zh-TW" altLang="en-US" b="1" dirty="0" smtClean="0">
                <a:solidFill>
                  <a:schemeClr val="bg1"/>
                </a:solidFill>
              </a:rPr>
              <a:t>衍生性</a:t>
            </a:r>
            <a:r>
              <a:rPr lang="en-US" altLang="zh-TW" b="1" dirty="0" smtClean="0">
                <a:solidFill>
                  <a:schemeClr val="bg1"/>
                </a:solidFill>
              </a:rPr>
              <a:t/>
            </a:r>
            <a:br>
              <a:rPr lang="en-US" altLang="zh-TW" b="1" dirty="0" smtClean="0">
                <a:solidFill>
                  <a:schemeClr val="bg1"/>
                </a:solidFill>
              </a:rPr>
            </a:br>
            <a:r>
              <a:rPr lang="zh-TW" altLang="en-US" b="1" dirty="0" smtClean="0">
                <a:solidFill>
                  <a:schemeClr val="bg1"/>
                </a:solidFill>
              </a:rPr>
              <a:t>ＰＭ</a:t>
            </a:r>
            <a:r>
              <a:rPr lang="en-US" altLang="zh-TW" b="1" dirty="0" smtClean="0">
                <a:solidFill>
                  <a:schemeClr val="bg1"/>
                </a:solidFill>
              </a:rPr>
              <a:t>2.5</a:t>
            </a:r>
            <a:endParaRPr lang="zh-TW" altLang="en-US" b="1" dirty="0">
              <a:solidFill>
                <a:schemeClr val="bg1"/>
              </a:solidFill>
            </a:endParaRPr>
          </a:p>
        </p:txBody>
      </p:sp>
      <p:grpSp>
        <p:nvGrpSpPr>
          <p:cNvPr id="19" name="群組 18"/>
          <p:cNvGrpSpPr/>
          <p:nvPr/>
        </p:nvGrpSpPr>
        <p:grpSpPr>
          <a:xfrm>
            <a:off x="6943480" y="1407030"/>
            <a:ext cx="2167341" cy="1737203"/>
            <a:chOff x="6421213" y="2560477"/>
            <a:chExt cx="2167341" cy="1737203"/>
          </a:xfrm>
        </p:grpSpPr>
        <p:sp>
          <p:nvSpPr>
            <p:cNvPr id="8" name="橢圓 7"/>
            <p:cNvSpPr/>
            <p:nvPr/>
          </p:nvSpPr>
          <p:spPr>
            <a:xfrm>
              <a:off x="6597289" y="2560477"/>
              <a:ext cx="1815191" cy="1737203"/>
            </a:xfrm>
            <a:prstGeom prst="ellipse">
              <a:avLst/>
            </a:prstGeom>
            <a:solidFill>
              <a:srgbClr val="C89927">
                <a:alpha val="67000"/>
              </a:srgbClr>
            </a:solidFill>
            <a:ln>
              <a:noFill/>
            </a:ln>
            <a:effectLst>
              <a:glow rad="165100">
                <a:schemeClr val="accent1">
                  <a:alpha val="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p:cNvSpPr txBox="1">
              <a:spLocks/>
            </p:cNvSpPr>
            <p:nvPr/>
          </p:nvSpPr>
          <p:spPr>
            <a:xfrm>
              <a:off x="6421213" y="2766296"/>
              <a:ext cx="21673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zh-TW" altLang="en-US" dirty="0" smtClean="0"/>
                <a:t>二次</a:t>
              </a:r>
              <a:endParaRPr lang="en-US" altLang="zh-TW" dirty="0" smtClean="0"/>
            </a:p>
            <a:p>
              <a:pPr algn="ctr"/>
              <a:r>
                <a:rPr lang="zh-TW" altLang="en-US" dirty="0" smtClean="0"/>
                <a:t>有機碳</a:t>
              </a:r>
              <a:endParaRPr lang="zh-TW" altLang="en-US" dirty="0"/>
            </a:p>
          </p:txBody>
        </p:sp>
      </p:grpSp>
      <p:grpSp>
        <p:nvGrpSpPr>
          <p:cNvPr id="18" name="群組 17"/>
          <p:cNvGrpSpPr/>
          <p:nvPr/>
        </p:nvGrpSpPr>
        <p:grpSpPr>
          <a:xfrm>
            <a:off x="5686295" y="2317112"/>
            <a:ext cx="2167341" cy="1737203"/>
            <a:chOff x="4655287" y="3623429"/>
            <a:chExt cx="2167341" cy="1737203"/>
          </a:xfrm>
        </p:grpSpPr>
        <p:sp>
          <p:nvSpPr>
            <p:cNvPr id="11" name="橢圓 10"/>
            <p:cNvSpPr/>
            <p:nvPr/>
          </p:nvSpPr>
          <p:spPr>
            <a:xfrm>
              <a:off x="4831363" y="3623429"/>
              <a:ext cx="1815191" cy="1737203"/>
            </a:xfrm>
            <a:prstGeom prst="ellipse">
              <a:avLst/>
            </a:prstGeom>
            <a:solidFill>
              <a:srgbClr val="C89927">
                <a:alpha val="67000"/>
              </a:srgbClr>
            </a:solidFill>
            <a:ln>
              <a:noFill/>
            </a:ln>
            <a:effectLst>
              <a:glow rad="165100">
                <a:schemeClr val="accent1">
                  <a:alpha val="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標題 1"/>
            <p:cNvSpPr txBox="1">
              <a:spLocks/>
            </p:cNvSpPr>
            <p:nvPr/>
          </p:nvSpPr>
          <p:spPr>
            <a:xfrm>
              <a:off x="4655287" y="3829248"/>
              <a:ext cx="21673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zh-TW" altLang="en-US" dirty="0" smtClean="0"/>
                <a:t>銨鹽</a:t>
              </a:r>
              <a:endParaRPr lang="zh-TW" altLang="en-US" dirty="0"/>
            </a:p>
          </p:txBody>
        </p:sp>
      </p:grpSp>
      <p:grpSp>
        <p:nvGrpSpPr>
          <p:cNvPr id="17" name="群組 16"/>
          <p:cNvGrpSpPr/>
          <p:nvPr/>
        </p:nvGrpSpPr>
        <p:grpSpPr>
          <a:xfrm>
            <a:off x="4145538" y="2328148"/>
            <a:ext cx="2167341" cy="1737203"/>
            <a:chOff x="2706409" y="3046758"/>
            <a:chExt cx="2167341" cy="1737203"/>
          </a:xfrm>
        </p:grpSpPr>
        <p:sp>
          <p:nvSpPr>
            <p:cNvPr id="13" name="橢圓 12"/>
            <p:cNvSpPr/>
            <p:nvPr/>
          </p:nvSpPr>
          <p:spPr>
            <a:xfrm>
              <a:off x="2928134" y="3046758"/>
              <a:ext cx="1815191" cy="1737203"/>
            </a:xfrm>
            <a:prstGeom prst="ellipse">
              <a:avLst/>
            </a:prstGeom>
            <a:solidFill>
              <a:srgbClr val="C89927">
                <a:alpha val="67000"/>
              </a:srgbClr>
            </a:solidFill>
            <a:ln>
              <a:noFill/>
            </a:ln>
            <a:effectLst>
              <a:glow rad="165100">
                <a:schemeClr val="accent1">
                  <a:alpha val="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標題 1"/>
            <p:cNvSpPr txBox="1">
              <a:spLocks/>
            </p:cNvSpPr>
            <p:nvPr/>
          </p:nvSpPr>
          <p:spPr>
            <a:xfrm>
              <a:off x="2706409" y="3288321"/>
              <a:ext cx="21673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zh-TW" altLang="en-US" dirty="0" smtClean="0"/>
                <a:t>硝酸鹽</a:t>
              </a:r>
              <a:endParaRPr lang="zh-TW" altLang="en-US" dirty="0"/>
            </a:p>
          </p:txBody>
        </p:sp>
      </p:grpSp>
      <p:grpSp>
        <p:nvGrpSpPr>
          <p:cNvPr id="5" name="群組 4"/>
          <p:cNvGrpSpPr/>
          <p:nvPr/>
        </p:nvGrpSpPr>
        <p:grpSpPr>
          <a:xfrm>
            <a:off x="3132246" y="1400563"/>
            <a:ext cx="2167341" cy="1737203"/>
            <a:chOff x="2262607" y="1029093"/>
            <a:chExt cx="2167341" cy="1737203"/>
          </a:xfrm>
        </p:grpSpPr>
        <p:sp>
          <p:nvSpPr>
            <p:cNvPr id="15" name="橢圓 14"/>
            <p:cNvSpPr/>
            <p:nvPr/>
          </p:nvSpPr>
          <p:spPr>
            <a:xfrm>
              <a:off x="2419082" y="1029093"/>
              <a:ext cx="1815191" cy="1737203"/>
            </a:xfrm>
            <a:prstGeom prst="ellipse">
              <a:avLst/>
            </a:prstGeom>
            <a:solidFill>
              <a:srgbClr val="C89927">
                <a:alpha val="67000"/>
              </a:srgbClr>
            </a:solidFill>
            <a:ln>
              <a:noFill/>
            </a:ln>
            <a:effectLst>
              <a:glow rad="165100">
                <a:schemeClr val="accent1">
                  <a:alpha val="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標題 1"/>
            <p:cNvSpPr txBox="1">
              <a:spLocks/>
            </p:cNvSpPr>
            <p:nvPr/>
          </p:nvSpPr>
          <p:spPr>
            <a:xfrm>
              <a:off x="2262607" y="1298086"/>
              <a:ext cx="21673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zh-TW" altLang="en-US" dirty="0" smtClean="0"/>
                <a:t>硫酸鹽</a:t>
              </a:r>
              <a:endParaRPr lang="zh-TW" altLang="en-US" dirty="0"/>
            </a:p>
          </p:txBody>
        </p:sp>
      </p:grpSp>
      <p:pic>
        <p:nvPicPr>
          <p:cNvPr id="20" name="圖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8023" y="5280862"/>
            <a:ext cx="2036064" cy="1408176"/>
          </a:xfrm>
          <a:prstGeom prst="rect">
            <a:avLst/>
          </a:prstGeom>
        </p:spPr>
      </p:pic>
      <p:pic>
        <p:nvPicPr>
          <p:cNvPr id="21" name="圖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33503" y="5761605"/>
            <a:ext cx="1631107" cy="969264"/>
          </a:xfrm>
          <a:prstGeom prst="rect">
            <a:avLst/>
          </a:prstGeom>
        </p:spPr>
      </p:pic>
      <p:pic>
        <p:nvPicPr>
          <p:cNvPr id="22" name="圖片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55095" y="5761605"/>
            <a:ext cx="978408" cy="1005840"/>
          </a:xfrm>
          <a:prstGeom prst="rect">
            <a:avLst/>
          </a:prstGeom>
        </p:spPr>
      </p:pic>
      <p:pic>
        <p:nvPicPr>
          <p:cNvPr id="24" name="圖片 23"/>
          <p:cNvPicPr>
            <a:picLocks noChangeAspect="1"/>
          </p:cNvPicPr>
          <p:nvPr/>
        </p:nvPicPr>
        <p:blipFill>
          <a:blip r:embed="rId9"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941479" y="5706096"/>
            <a:ext cx="978408" cy="1005840"/>
          </a:xfrm>
          <a:prstGeom prst="rect">
            <a:avLst/>
          </a:prstGeom>
        </p:spPr>
      </p:pic>
    </p:spTree>
    <p:extLst>
      <p:ext uri="{BB962C8B-B14F-4D97-AF65-F5344CB8AC3E}">
        <p14:creationId xmlns:p14="http://schemas.microsoft.com/office/powerpoint/2010/main" val="1270766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圖: 資料 1"/>
          <p:cNvSpPr/>
          <p:nvPr/>
        </p:nvSpPr>
        <p:spPr>
          <a:xfrm>
            <a:off x="3773245" y="630890"/>
            <a:ext cx="4846320" cy="314960"/>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6122" y="1070231"/>
            <a:ext cx="1336350" cy="1336350"/>
          </a:xfrm>
          <a:prstGeom prst="rect">
            <a:avLst/>
          </a:prstGeom>
        </p:spPr>
      </p:pic>
      <p:pic>
        <p:nvPicPr>
          <p:cNvPr id="9" name="內容版面配置區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347959" y="6409661"/>
            <a:ext cx="346432" cy="380267"/>
          </a:xfrm>
        </p:spPr>
      </p:pic>
      <p:sp>
        <p:nvSpPr>
          <p:cNvPr id="3" name="標題 2"/>
          <p:cNvSpPr>
            <a:spLocks noGrp="1"/>
          </p:cNvSpPr>
          <p:nvPr>
            <p:ph type="title"/>
          </p:nvPr>
        </p:nvSpPr>
        <p:spPr/>
        <p:txBody>
          <a:bodyPr>
            <a:normAutofit/>
          </a:bodyPr>
          <a:lstStyle/>
          <a:p>
            <a:pPr algn="ctr"/>
            <a:r>
              <a:rPr lang="zh-TW" altLang="en-US" dirty="0" smtClean="0"/>
              <a:t>對人體的傷害</a:t>
            </a:r>
            <a:r>
              <a:rPr lang="en-US" altLang="zh-TW" dirty="0" smtClean="0"/>
              <a:t/>
            </a:r>
            <a:br>
              <a:rPr lang="en-US" altLang="zh-TW" dirty="0" smtClean="0"/>
            </a:br>
            <a:endParaRPr lang="zh-TW" altLang="en-US" dirty="0"/>
          </a:p>
        </p:txBody>
      </p:sp>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0098" y="1105386"/>
            <a:ext cx="5752614" cy="5752614"/>
          </a:xfrm>
          <a:prstGeom prst="rect">
            <a:avLst/>
          </a:prstGeom>
        </p:spPr>
      </p:pic>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1006" y="3256194"/>
            <a:ext cx="2433105" cy="2433105"/>
          </a:xfrm>
          <a:prstGeom prst="rect">
            <a:avLst/>
          </a:prstGeom>
        </p:spPr>
      </p:pic>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1663" y="2272878"/>
            <a:ext cx="1626689" cy="1626689"/>
          </a:xfrm>
          <a:prstGeom prst="rect">
            <a:avLst/>
          </a:prstGeom>
        </p:spPr>
      </p:pic>
      <p:pic>
        <p:nvPicPr>
          <p:cNvPr id="14" name="圖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43526" y="4422680"/>
            <a:ext cx="1855924" cy="1855924"/>
          </a:xfrm>
          <a:prstGeom prst="rect">
            <a:avLst/>
          </a:prstGeom>
        </p:spPr>
      </p:pic>
      <p:sp>
        <p:nvSpPr>
          <p:cNvPr id="16" name="文字方塊 15"/>
          <p:cNvSpPr txBox="1"/>
          <p:nvPr/>
        </p:nvSpPr>
        <p:spPr>
          <a:xfrm>
            <a:off x="369182" y="3525268"/>
            <a:ext cx="2954655"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呼吸系統疾病、肺癌</a:t>
            </a:r>
            <a:endParaRPr lang="zh-TW" altLang="en-US" sz="2400"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8962658" y="2631133"/>
            <a:ext cx="1934439" cy="461665"/>
          </a:xfrm>
          <a:prstGeom prst="rect">
            <a:avLst/>
          </a:prstGeom>
          <a:noFill/>
        </p:spPr>
        <p:txBody>
          <a:bodyPr wrap="square" rtlCol="0">
            <a:spAutoFit/>
          </a:bodyPr>
          <a:lstStyle/>
          <a:p>
            <a:r>
              <a:rPr lang="zh-TW" altLang="en-US" sz="2400" dirty="0" smtClean="0">
                <a:latin typeface="微軟正黑體" panose="020B0604030504040204" pitchFamily="34" charset="-120"/>
                <a:ea typeface="微軟正黑體" panose="020B0604030504040204" pitchFamily="34" charset="-120"/>
              </a:rPr>
              <a:t>心血管疾病</a:t>
            </a:r>
            <a:endParaRPr lang="zh-TW" altLang="en-US" sz="2400"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6686829" y="1978575"/>
            <a:ext cx="905471" cy="461665"/>
          </a:xfrm>
          <a:prstGeom prst="rect">
            <a:avLst/>
          </a:prstGeom>
          <a:noFill/>
        </p:spPr>
        <p:txBody>
          <a:bodyPr wrap="square" rtlCol="0">
            <a:spAutoFit/>
          </a:bodyPr>
          <a:lstStyle/>
          <a:p>
            <a:r>
              <a:rPr lang="zh-TW" altLang="en-US" sz="2400" dirty="0" smtClean="0">
                <a:latin typeface="微軟正黑體" panose="020B0604030504040204" pitchFamily="34" charset="-120"/>
                <a:ea typeface="微軟正黑體" panose="020B0604030504040204" pitchFamily="34" charset="-120"/>
              </a:rPr>
              <a:t>咽炎</a:t>
            </a:r>
            <a:endParaRPr lang="zh-TW" altLang="en-US" sz="2400" dirty="0">
              <a:latin typeface="微軟正黑體" panose="020B0604030504040204" pitchFamily="34" charset="-120"/>
              <a:ea typeface="微軟正黑體" panose="020B0604030504040204" pitchFamily="34" charset="-120"/>
            </a:endParaRPr>
          </a:p>
        </p:txBody>
      </p:sp>
      <p:sp>
        <p:nvSpPr>
          <p:cNvPr id="21" name="文字方塊 20"/>
          <p:cNvSpPr txBox="1"/>
          <p:nvPr/>
        </p:nvSpPr>
        <p:spPr>
          <a:xfrm>
            <a:off x="5756942" y="2652881"/>
            <a:ext cx="799512" cy="1200329"/>
          </a:xfrm>
          <a:prstGeom prst="rect">
            <a:avLst/>
          </a:prstGeom>
          <a:noFill/>
        </p:spPr>
        <p:txBody>
          <a:bodyPr wrap="square" rtlCol="0">
            <a:spAutoFit/>
          </a:bodyPr>
          <a:lstStyle/>
          <a:p>
            <a:r>
              <a:rPr lang="zh-TW" altLang="en-US" sz="2400" dirty="0" smtClean="0">
                <a:solidFill>
                  <a:schemeClr val="bg1"/>
                </a:solidFill>
                <a:latin typeface="微軟正黑體" panose="020B0604030504040204" pitchFamily="34" charset="-120"/>
                <a:ea typeface="微軟正黑體" panose="020B0604030504040204" pitchFamily="34" charset="-120"/>
              </a:rPr>
              <a:t>胸痛</a:t>
            </a:r>
            <a:endParaRPr lang="en-US" altLang="zh-TW" sz="2400" dirty="0" smtClean="0">
              <a:solidFill>
                <a:schemeClr val="bg1"/>
              </a:solidFill>
              <a:latin typeface="微軟正黑體" panose="020B0604030504040204" pitchFamily="34" charset="-120"/>
              <a:ea typeface="微軟正黑體" panose="020B0604030504040204" pitchFamily="34" charset="-120"/>
            </a:endParaRPr>
          </a:p>
          <a:p>
            <a:r>
              <a:rPr lang="zh-TW" altLang="en-US" sz="2400" dirty="0" smtClean="0">
                <a:solidFill>
                  <a:schemeClr val="bg1"/>
                </a:solidFill>
                <a:latin typeface="微軟正黑體" panose="020B0604030504040204" pitchFamily="34" charset="-120"/>
                <a:ea typeface="微軟正黑體" panose="020B0604030504040204" pitchFamily="34" charset="-120"/>
              </a:rPr>
              <a:t>氣喘</a:t>
            </a:r>
            <a:endParaRPr lang="en-US" altLang="zh-TW" sz="2400" dirty="0" smtClean="0">
              <a:solidFill>
                <a:schemeClr val="bg1"/>
              </a:solidFill>
              <a:latin typeface="微軟正黑體" panose="020B0604030504040204" pitchFamily="34" charset="-120"/>
              <a:ea typeface="微軟正黑體" panose="020B0604030504040204" pitchFamily="34" charset="-120"/>
            </a:endParaRPr>
          </a:p>
          <a:p>
            <a:endParaRPr lang="zh-TW" altLang="en-US" sz="2400" dirty="0">
              <a:solidFill>
                <a:schemeClr val="bg1">
                  <a:lumMod val="95000"/>
                </a:schemeClr>
              </a:solidFill>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7335825" y="4500434"/>
            <a:ext cx="1934439" cy="461665"/>
          </a:xfrm>
          <a:prstGeom prst="rect">
            <a:avLst/>
          </a:prstGeom>
          <a:noFill/>
        </p:spPr>
        <p:txBody>
          <a:bodyPr wrap="square" rtlCol="0">
            <a:spAutoFit/>
          </a:bodyPr>
          <a:lstStyle/>
          <a:p>
            <a:r>
              <a:rPr lang="zh-TW" altLang="en-US" sz="2400" dirty="0" smtClean="0">
                <a:latin typeface="微軟正黑體" panose="020B0604030504040204" pitchFamily="34" charset="-120"/>
                <a:ea typeface="微軟正黑體" panose="020B0604030504040204" pitchFamily="34" charset="-120"/>
              </a:rPr>
              <a:t>中風</a:t>
            </a:r>
            <a:endParaRPr lang="zh-TW" altLang="en-US" sz="2400" dirty="0">
              <a:latin typeface="微軟正黑體" panose="020B0604030504040204" pitchFamily="34" charset="-120"/>
              <a:ea typeface="微軟正黑體" panose="020B0604030504040204" pitchFamily="34" charset="-120"/>
            </a:endParaRPr>
          </a:p>
        </p:txBody>
      </p:sp>
      <p:sp>
        <p:nvSpPr>
          <p:cNvPr id="23" name="文字方塊 22"/>
          <p:cNvSpPr txBox="1"/>
          <p:nvPr/>
        </p:nvSpPr>
        <p:spPr>
          <a:xfrm>
            <a:off x="1605422" y="1850224"/>
            <a:ext cx="2954655"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重金屬</a:t>
            </a:r>
            <a:r>
              <a:rPr lang="zh-TW" altLang="en-US" sz="2400" dirty="0">
                <a:latin typeface="微軟正黑體" panose="020B0604030504040204" pitchFamily="34" charset="-120"/>
                <a:ea typeface="微軟正黑體" panose="020B0604030504040204" pitchFamily="34" charset="-120"/>
              </a:rPr>
              <a:t>則與神經疾病</a:t>
            </a:r>
            <a:endParaRPr lang="zh-TW" altLang="en-US" sz="3200" dirty="0">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7007075" y="1160018"/>
            <a:ext cx="1415772"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生長遲緩</a:t>
            </a:r>
            <a:endParaRPr lang="zh-TW" altLang="en-US" sz="3200" dirty="0">
              <a:latin typeface="微軟正黑體" panose="020B0604030504040204" pitchFamily="34" charset="-120"/>
              <a:ea typeface="微軟正黑體" panose="020B0604030504040204" pitchFamily="34" charset="-120"/>
            </a:endParaRPr>
          </a:p>
        </p:txBody>
      </p:sp>
      <p:pic>
        <p:nvPicPr>
          <p:cNvPr id="18" name="圖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18994" y="6468834"/>
            <a:ext cx="1473006" cy="295163"/>
          </a:xfrm>
          <a:prstGeom prst="rect">
            <a:avLst/>
          </a:prstGeom>
        </p:spPr>
      </p:pic>
      <p:sp>
        <p:nvSpPr>
          <p:cNvPr id="25" name="文字方塊 24"/>
          <p:cNvSpPr txBox="1"/>
          <p:nvPr/>
        </p:nvSpPr>
        <p:spPr>
          <a:xfrm>
            <a:off x="4132368" y="5853461"/>
            <a:ext cx="1934439" cy="461665"/>
          </a:xfrm>
          <a:prstGeom prst="rect">
            <a:avLst/>
          </a:prstGeom>
          <a:noFill/>
        </p:spPr>
        <p:txBody>
          <a:bodyPr wrap="square" rtlCol="0">
            <a:spAutoFit/>
          </a:bodyPr>
          <a:lstStyle/>
          <a:p>
            <a:r>
              <a:rPr lang="zh-TW" altLang="en-US" sz="2400" smtClean="0">
                <a:latin typeface="微軟正黑體" panose="020B0604030504040204" pitchFamily="34" charset="-120"/>
                <a:ea typeface="微軟正黑體" panose="020B0604030504040204" pitchFamily="34" charset="-120"/>
              </a:rPr>
              <a:t>皮膚過敏</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2272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流程圖: 資料 12"/>
          <p:cNvSpPr/>
          <p:nvPr/>
        </p:nvSpPr>
        <p:spPr>
          <a:xfrm>
            <a:off x="3773245" y="630890"/>
            <a:ext cx="4846320" cy="314960"/>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內容版面配置區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347959" y="6409661"/>
            <a:ext cx="346432" cy="380267"/>
          </a:xfrm>
        </p:spPr>
      </p:pic>
      <p:sp>
        <p:nvSpPr>
          <p:cNvPr id="3" name="標題 2"/>
          <p:cNvSpPr>
            <a:spLocks noGrp="1"/>
          </p:cNvSpPr>
          <p:nvPr>
            <p:ph type="title"/>
          </p:nvPr>
        </p:nvSpPr>
        <p:spPr/>
        <p:txBody>
          <a:bodyPr>
            <a:normAutofit/>
          </a:bodyPr>
          <a:lstStyle/>
          <a:p>
            <a:pPr algn="ctr"/>
            <a:r>
              <a:rPr lang="zh-TW" altLang="en-US" dirty="0" smtClean="0"/>
              <a:t>對環</a:t>
            </a:r>
            <a:r>
              <a:rPr lang="zh-TW" altLang="en-US" dirty="0"/>
              <a:t>境</a:t>
            </a:r>
            <a:r>
              <a:rPr lang="zh-TW" altLang="en-US" dirty="0" smtClean="0"/>
              <a:t>的傷害</a:t>
            </a:r>
            <a:r>
              <a:rPr lang="en-US" altLang="zh-TW" dirty="0" smtClean="0"/>
              <a:t/>
            </a:r>
            <a:br>
              <a:rPr lang="en-US" altLang="zh-TW" dirty="0" smtClean="0"/>
            </a:br>
            <a:endParaRPr lang="zh-TW" altLang="en-US" dirty="0"/>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814" y="1532693"/>
            <a:ext cx="5202371" cy="5202371"/>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5480" y="1162248"/>
            <a:ext cx="2214610" cy="2266752"/>
          </a:xfrm>
          <a:prstGeom prst="rect">
            <a:avLst/>
          </a:prstGeom>
        </p:spPr>
      </p:pic>
      <p:sp>
        <p:nvSpPr>
          <p:cNvPr id="25" name="文字方塊 24"/>
          <p:cNvSpPr txBox="1"/>
          <p:nvPr/>
        </p:nvSpPr>
        <p:spPr>
          <a:xfrm>
            <a:off x="1305185" y="1451761"/>
            <a:ext cx="3877985"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二氧化碳釋放導致海洋酸化</a:t>
            </a:r>
            <a:endParaRPr lang="zh-TW" altLang="en-US" sz="2400" dirty="0">
              <a:latin typeface="微軟正黑體" panose="020B0604030504040204" pitchFamily="34" charset="-120"/>
              <a:ea typeface="微軟正黑體" panose="020B0604030504040204" pitchFamily="34" charset="-120"/>
            </a:endParaRPr>
          </a:p>
        </p:txBody>
      </p:sp>
      <p:sp>
        <p:nvSpPr>
          <p:cNvPr id="26" name="文字方塊 25"/>
          <p:cNvSpPr txBox="1"/>
          <p:nvPr/>
        </p:nvSpPr>
        <p:spPr>
          <a:xfrm>
            <a:off x="164166" y="4402510"/>
            <a:ext cx="4493538" cy="830997"/>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二氧化硫和一氧化氮會導致酸雨</a:t>
            </a:r>
            <a:endParaRPr lang="en-US" altLang="zh-TW" sz="2400" dirty="0" smtClean="0">
              <a:latin typeface="微軟正黑體" panose="020B0604030504040204" pitchFamily="34" charset="-120"/>
              <a:ea typeface="微軟正黑體" panose="020B0604030504040204" pitchFamily="34" charset="-120"/>
            </a:endParaRPr>
          </a:p>
          <a:p>
            <a:r>
              <a:rPr lang="zh-TW" altLang="en-US" sz="2400" dirty="0" smtClean="0">
                <a:latin typeface="微軟正黑體" panose="020B0604030504040204" pitchFamily="34" charset="-120"/>
                <a:ea typeface="微軟正黑體" panose="020B0604030504040204" pitchFamily="34" charset="-120"/>
              </a:rPr>
              <a:t>降低土壤的</a:t>
            </a:r>
            <a:r>
              <a:rPr lang="en-US" altLang="zh-TW" sz="2400" dirty="0" smtClean="0">
                <a:latin typeface="微軟正黑體" panose="020B0604030504040204" pitchFamily="34" charset="-120"/>
                <a:ea typeface="微軟正黑體" panose="020B0604030504040204" pitchFamily="34" charset="-120"/>
              </a:rPr>
              <a:t>pH</a:t>
            </a:r>
            <a:r>
              <a:rPr lang="zh-TW" altLang="en-US" sz="2400" dirty="0" smtClean="0">
                <a:latin typeface="微軟正黑體" panose="020B0604030504040204" pitchFamily="34" charset="-120"/>
                <a:ea typeface="微軟正黑體" panose="020B0604030504040204" pitchFamily="34" charset="-120"/>
              </a:rPr>
              <a:t>值。</a:t>
            </a:r>
          </a:p>
        </p:txBody>
      </p:sp>
      <p:sp>
        <p:nvSpPr>
          <p:cNvPr id="27" name="文字方塊 26"/>
          <p:cNvSpPr txBox="1"/>
          <p:nvPr/>
        </p:nvSpPr>
        <p:spPr>
          <a:xfrm>
            <a:off x="7928507" y="3940845"/>
            <a:ext cx="3877985"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土地會退化，無法生長植物</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7156055" y="1763525"/>
            <a:ext cx="3262432"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溫</a:t>
            </a:r>
            <a:r>
              <a:rPr lang="zh-TW" altLang="en-US" sz="2400" dirty="0">
                <a:latin typeface="微軟正黑體" panose="020B0604030504040204" pitchFamily="34" charset="-120"/>
                <a:ea typeface="微軟正黑體" panose="020B0604030504040204" pitchFamily="34" charset="-120"/>
              </a:rPr>
              <a:t>室</a:t>
            </a:r>
            <a:r>
              <a:rPr lang="zh-TW" altLang="en-US" sz="2400" dirty="0" smtClean="0">
                <a:latin typeface="微軟正黑體" panose="020B0604030504040204" pitchFamily="34" charset="-120"/>
                <a:ea typeface="微軟正黑體" panose="020B0604030504040204" pitchFamily="34" charset="-120"/>
              </a:rPr>
              <a:t>氣體影響生態系統</a:t>
            </a:r>
            <a:endParaRPr lang="zh-TW" altLang="en-US" sz="24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6918742" y="5500512"/>
            <a:ext cx="5109091"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化學物質、有機物質使水中生態破壞</a:t>
            </a:r>
          </a:p>
        </p:txBody>
      </p:sp>
      <p:sp>
        <p:nvSpPr>
          <p:cNvPr id="30" name="文字方塊 29"/>
          <p:cNvSpPr txBox="1"/>
          <p:nvPr/>
        </p:nvSpPr>
        <p:spPr>
          <a:xfrm>
            <a:off x="2324499" y="3270287"/>
            <a:ext cx="1723549"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重金屬汙染</a:t>
            </a:r>
          </a:p>
        </p:txBody>
      </p:sp>
      <p:pic>
        <p:nvPicPr>
          <p:cNvPr id="14" name="圖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18994" y="6468834"/>
            <a:ext cx="1473006" cy="295163"/>
          </a:xfrm>
          <a:prstGeom prst="rect">
            <a:avLst/>
          </a:prstGeom>
        </p:spPr>
      </p:pic>
    </p:spTree>
    <p:extLst>
      <p:ext uri="{BB962C8B-B14F-4D97-AF65-F5344CB8AC3E}">
        <p14:creationId xmlns:p14="http://schemas.microsoft.com/office/powerpoint/2010/main" val="35787296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橢圓 20"/>
          <p:cNvSpPr/>
          <p:nvPr/>
        </p:nvSpPr>
        <p:spPr>
          <a:xfrm>
            <a:off x="4270707" y="2099786"/>
            <a:ext cx="3315798" cy="3315798"/>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p:cNvSpPr/>
          <p:nvPr/>
        </p:nvSpPr>
        <p:spPr>
          <a:xfrm>
            <a:off x="163375" y="2099786"/>
            <a:ext cx="3315798" cy="3315798"/>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流程圖: 資料 14"/>
          <p:cNvSpPr/>
          <p:nvPr/>
        </p:nvSpPr>
        <p:spPr>
          <a:xfrm>
            <a:off x="-355600" y="601506"/>
            <a:ext cx="8440801" cy="898830"/>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normAutofit/>
          </a:bodyPr>
          <a:lstStyle/>
          <a:p>
            <a:r>
              <a:rPr lang="zh-TW" altLang="en-US" dirty="0" smtClean="0"/>
              <a:t>減緩</a:t>
            </a:r>
            <a:r>
              <a:rPr lang="zh-TW" altLang="en-US" dirty="0"/>
              <a:t>因工業及</a:t>
            </a:r>
            <a:r>
              <a:rPr lang="zh-TW" altLang="en-US" dirty="0" smtClean="0"/>
              <a:t>畜牧業排放</a:t>
            </a:r>
            <a:r>
              <a:rPr lang="en-US" altLang="zh-TW" dirty="0" smtClean="0"/>
              <a:t/>
            </a:r>
            <a:br>
              <a:rPr lang="en-US" altLang="zh-TW" dirty="0" smtClean="0"/>
            </a:br>
            <a:r>
              <a:rPr lang="zh-TW" altLang="en-US" dirty="0" smtClean="0"/>
              <a:t>廢氣</a:t>
            </a:r>
            <a:r>
              <a:rPr lang="zh-TW" altLang="en-US" dirty="0"/>
              <a:t>廢水造成的空汙</a:t>
            </a:r>
            <a:r>
              <a:rPr lang="zh-TW" altLang="en-US" dirty="0" smtClean="0"/>
              <a:t>問題</a:t>
            </a:r>
            <a:endParaRPr lang="zh-TW" altLang="en-US" dirty="0"/>
          </a:p>
        </p:txBody>
      </p:sp>
      <p:pic>
        <p:nvPicPr>
          <p:cNvPr id="14" name="內容版面配置區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959" y="6409661"/>
            <a:ext cx="346432" cy="380267"/>
          </a:xfrm>
          <a:prstGeom prst="rect">
            <a:avLst/>
          </a:prstGeom>
        </p:spPr>
      </p:pic>
      <p:pic>
        <p:nvPicPr>
          <p:cNvPr id="18" name="圖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994" y="6468834"/>
            <a:ext cx="1473006" cy="295163"/>
          </a:xfrm>
          <a:prstGeom prst="rect">
            <a:avLst/>
          </a:prstGeom>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3639" y="2324993"/>
            <a:ext cx="2534897" cy="2534897"/>
          </a:xfrm>
          <a:prstGeom prst="rect">
            <a:avLst/>
          </a:prstGeom>
        </p:spPr>
      </p:pic>
      <p:pic>
        <p:nvPicPr>
          <p:cNvPr id="17" name="內容版面配置區 6"/>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37640" y="2327065"/>
            <a:ext cx="2320048" cy="2320048"/>
          </a:xfrm>
        </p:spPr>
      </p:pic>
      <p:pic>
        <p:nvPicPr>
          <p:cNvPr id="19" name="圖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2554" y="3237493"/>
            <a:ext cx="1679358" cy="1679358"/>
          </a:xfrm>
          <a:prstGeom prst="rect">
            <a:avLst/>
          </a:prstGeom>
        </p:spPr>
      </p:pic>
      <p:pic>
        <p:nvPicPr>
          <p:cNvPr id="20" name="圖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9222" y="3195162"/>
            <a:ext cx="1009006" cy="1009006"/>
          </a:xfrm>
          <a:prstGeom prst="rect">
            <a:avLst/>
          </a:prstGeom>
        </p:spPr>
      </p:pic>
      <p:sp>
        <p:nvSpPr>
          <p:cNvPr id="22" name="橢圓 21"/>
          <p:cNvSpPr/>
          <p:nvPr/>
        </p:nvSpPr>
        <p:spPr>
          <a:xfrm>
            <a:off x="8420197" y="2099786"/>
            <a:ext cx="3315798" cy="3315798"/>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3" name="圖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8526" y="3195034"/>
            <a:ext cx="1009006" cy="1009006"/>
          </a:xfrm>
          <a:prstGeom prst="rect">
            <a:avLst/>
          </a:prstGeom>
        </p:spPr>
      </p:pic>
      <p:pic>
        <p:nvPicPr>
          <p:cNvPr id="25" name="圖片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65522" y="2611734"/>
            <a:ext cx="2070868" cy="2070868"/>
          </a:xfrm>
          <a:prstGeom prst="rect">
            <a:avLst/>
          </a:prstGeom>
        </p:spPr>
      </p:pic>
      <p:pic>
        <p:nvPicPr>
          <p:cNvPr id="24" name="圖片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48574" y="2942675"/>
            <a:ext cx="2548958" cy="2548958"/>
          </a:xfrm>
          <a:prstGeom prst="rect">
            <a:avLst/>
          </a:prstGeom>
        </p:spPr>
      </p:pic>
      <p:sp>
        <p:nvSpPr>
          <p:cNvPr id="27" name="標題 1"/>
          <p:cNvSpPr txBox="1">
            <a:spLocks/>
          </p:cNvSpPr>
          <p:nvPr/>
        </p:nvSpPr>
        <p:spPr>
          <a:xfrm>
            <a:off x="4973007" y="5085097"/>
            <a:ext cx="2944160" cy="965592"/>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3600" b="1" dirty="0" smtClean="0">
                <a:solidFill>
                  <a:srgbClr val="C00000"/>
                </a:solidFill>
              </a:rPr>
              <a:t>定位舉報</a:t>
            </a:r>
            <a:endParaRPr lang="zh-TW" altLang="en-US" sz="3600" b="1" dirty="0">
              <a:solidFill>
                <a:srgbClr val="C00000"/>
              </a:solidFill>
            </a:endParaRPr>
          </a:p>
        </p:txBody>
      </p:sp>
      <p:sp>
        <p:nvSpPr>
          <p:cNvPr id="28" name="標題 1"/>
          <p:cNvSpPr txBox="1">
            <a:spLocks/>
          </p:cNvSpPr>
          <p:nvPr/>
        </p:nvSpPr>
        <p:spPr>
          <a:xfrm>
            <a:off x="9300473" y="5118134"/>
            <a:ext cx="2944160" cy="965592"/>
          </a:xfrm>
          <a:prstGeom prst="rect">
            <a:avLst/>
          </a:prstGeom>
          <a:no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3600" b="1" dirty="0" smtClean="0">
                <a:solidFill>
                  <a:srgbClr val="C00000"/>
                </a:solidFill>
              </a:rPr>
              <a:t>後端分析</a:t>
            </a:r>
            <a:endParaRPr lang="en-US" altLang="zh-TW" sz="3600" b="1" dirty="0" smtClean="0">
              <a:solidFill>
                <a:srgbClr val="C00000"/>
              </a:solidFill>
            </a:endParaRPr>
          </a:p>
          <a:p>
            <a:r>
              <a:rPr lang="zh-TW" altLang="en-US" sz="3600" b="1" dirty="0" smtClean="0">
                <a:solidFill>
                  <a:srgbClr val="C00000"/>
                </a:solidFill>
              </a:rPr>
              <a:t>政府制裁</a:t>
            </a:r>
            <a:endParaRPr lang="zh-TW" altLang="en-US" sz="3600" b="1" dirty="0">
              <a:solidFill>
                <a:srgbClr val="C00000"/>
              </a:solidFill>
            </a:endParaRPr>
          </a:p>
        </p:txBody>
      </p:sp>
      <p:sp>
        <p:nvSpPr>
          <p:cNvPr id="29" name="標題 1"/>
          <p:cNvSpPr txBox="1">
            <a:spLocks/>
          </p:cNvSpPr>
          <p:nvPr/>
        </p:nvSpPr>
        <p:spPr>
          <a:xfrm>
            <a:off x="909349" y="5118134"/>
            <a:ext cx="2944160" cy="965592"/>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3600" b="1" dirty="0" smtClean="0">
                <a:solidFill>
                  <a:srgbClr val="C00000"/>
                </a:solidFill>
              </a:rPr>
              <a:t>民眾察覺</a:t>
            </a:r>
            <a:endParaRPr lang="zh-TW" altLang="en-US" sz="3600" b="1" dirty="0">
              <a:solidFill>
                <a:srgbClr val="C00000"/>
              </a:solidFill>
            </a:endParaRPr>
          </a:p>
        </p:txBody>
      </p:sp>
    </p:spTree>
    <p:extLst>
      <p:ext uri="{BB962C8B-B14F-4D97-AF65-F5344CB8AC3E}">
        <p14:creationId xmlns:p14="http://schemas.microsoft.com/office/powerpoint/2010/main" val="1403763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3" y="160421"/>
            <a:ext cx="12400375" cy="7234989"/>
          </a:xfrm>
          <a:prstGeom prst="rect">
            <a:avLst/>
          </a:prstGeom>
        </p:spPr>
      </p:pic>
      <p:sp>
        <p:nvSpPr>
          <p:cNvPr id="4" name="流程圖: 資料 3"/>
          <p:cNvSpPr/>
          <p:nvPr/>
        </p:nvSpPr>
        <p:spPr>
          <a:xfrm>
            <a:off x="-340485" y="866273"/>
            <a:ext cx="6324190" cy="346179"/>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民眾立即舉報系統</a:t>
            </a:r>
            <a:endParaRPr lang="zh-TW" altLang="en-US" dirty="0"/>
          </a:p>
        </p:txBody>
      </p:sp>
    </p:spTree>
    <p:extLst>
      <p:ext uri="{BB962C8B-B14F-4D97-AF65-F5344CB8AC3E}">
        <p14:creationId xmlns:p14="http://schemas.microsoft.com/office/powerpoint/2010/main" val="3502976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7959" y="6409661"/>
            <a:ext cx="346432" cy="380267"/>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8994" y="6468834"/>
            <a:ext cx="1473006" cy="295163"/>
          </a:xfrm>
          <a:prstGeom prst="rect">
            <a:avLst/>
          </a:prstGeom>
        </p:spPr>
      </p:pic>
      <p:sp>
        <p:nvSpPr>
          <p:cNvPr id="4" name="流程圖: 資料 3"/>
          <p:cNvSpPr/>
          <p:nvPr/>
        </p:nvSpPr>
        <p:spPr>
          <a:xfrm>
            <a:off x="-260275" y="870426"/>
            <a:ext cx="4846320" cy="369094"/>
          </a:xfrm>
          <a:prstGeom prst="flowChartInputOutp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後端分析</a:t>
            </a:r>
            <a:endParaRPr lang="zh-TW" altLang="en-US" dirty="0"/>
          </a:p>
        </p:txBody>
      </p:sp>
      <p:pic>
        <p:nvPicPr>
          <p:cNvPr id="5" name="圖片 4"/>
          <p:cNvPicPr>
            <a:picLocks noChangeAspect="1"/>
          </p:cNvPicPr>
          <p:nvPr/>
        </p:nvPicPr>
        <p:blipFill rotWithShape="1">
          <a:blip r:embed="rId5"/>
          <a:srcRect l="-131" t="-7723" r="17631" b="7723"/>
          <a:stretch/>
        </p:blipFill>
        <p:spPr>
          <a:xfrm>
            <a:off x="1677406" y="934276"/>
            <a:ext cx="8645950" cy="5892088"/>
          </a:xfrm>
          <a:prstGeom prst="rect">
            <a:avLst/>
          </a:prstGeom>
        </p:spPr>
      </p:pic>
    </p:spTree>
    <p:extLst>
      <p:ext uri="{BB962C8B-B14F-4D97-AF65-F5344CB8AC3E}">
        <p14:creationId xmlns:p14="http://schemas.microsoft.com/office/powerpoint/2010/main" val="5672147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TotalTime>
  <Words>598</Words>
  <Application>Microsoft Macintosh PowerPoint</Application>
  <PresentationFormat>寬螢幕</PresentationFormat>
  <Paragraphs>99</Paragraphs>
  <Slides>17</Slides>
  <Notes>13</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17</vt:i4>
      </vt:variant>
    </vt:vector>
  </HeadingPairs>
  <TitlesOfParts>
    <vt:vector size="23" baseType="lpstr">
      <vt:lpstr>Calibri</vt:lpstr>
      <vt:lpstr>Calibri Light</vt:lpstr>
      <vt:lpstr>微軟正黑體</vt:lpstr>
      <vt:lpstr>新細明體</vt:lpstr>
      <vt:lpstr>Arial</vt:lpstr>
      <vt:lpstr>Office 佈景主題</vt:lpstr>
      <vt:lpstr>PowerPoint 簡報</vt:lpstr>
      <vt:lpstr>大綱</vt:lpstr>
      <vt:lpstr>PowerPoint 簡報</vt:lpstr>
      <vt:lpstr>衍生性 ＰＭ2.5</vt:lpstr>
      <vt:lpstr>對人體的傷害 </vt:lpstr>
      <vt:lpstr>對環境的傷害 </vt:lpstr>
      <vt:lpstr>減緩因工業及畜牧業排放 廢氣廢水造成的空汙問題</vt:lpstr>
      <vt:lpstr>民眾立即舉報系統</vt:lpstr>
      <vt:lpstr>後端分析</vt:lpstr>
      <vt:lpstr>資料展示</vt:lpstr>
      <vt:lpstr>資料視覺化展示</vt:lpstr>
      <vt:lpstr>資料視覺化展示</vt:lpstr>
      <vt:lpstr>資料視覺化展示</vt:lpstr>
      <vt:lpstr>資料改造</vt:lpstr>
      <vt:lpstr>資料改造</vt:lpstr>
      <vt:lpstr>回饋/ 需官方資料釋出</vt:lpstr>
      <vt:lpstr>公民齊參與  污染遠離嘉</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1024764</dc:creator>
  <cp:lastModifiedBy>Microsoft Office 使用者</cp:lastModifiedBy>
  <cp:revision>69</cp:revision>
  <cp:lastPrinted>2017-06-10T02:50:51Z</cp:lastPrinted>
  <dcterms:created xsi:type="dcterms:W3CDTF">2017-06-09T07:56:46Z</dcterms:created>
  <dcterms:modified xsi:type="dcterms:W3CDTF">2017-06-10T07:06:23Z</dcterms:modified>
</cp:coreProperties>
</file>